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80" r:id="rId2"/>
    <p:sldMasterId id="2147483692" r:id="rId3"/>
  </p:sldMasterIdLst>
  <p:notesMasterIdLst>
    <p:notesMasterId r:id="rId66"/>
  </p:notesMasterIdLst>
  <p:sldIdLst>
    <p:sldId id="257" r:id="rId4"/>
    <p:sldId id="259" r:id="rId5"/>
    <p:sldId id="369" r:id="rId6"/>
    <p:sldId id="368" r:id="rId7"/>
    <p:sldId id="370" r:id="rId8"/>
    <p:sldId id="371" r:id="rId9"/>
    <p:sldId id="353" r:id="rId10"/>
    <p:sldId id="362" r:id="rId11"/>
    <p:sldId id="360" r:id="rId12"/>
    <p:sldId id="392" r:id="rId13"/>
    <p:sldId id="393" r:id="rId14"/>
    <p:sldId id="358" r:id="rId15"/>
    <p:sldId id="265" r:id="rId16"/>
    <p:sldId id="407" r:id="rId17"/>
    <p:sldId id="403" r:id="rId18"/>
    <p:sldId id="405" r:id="rId19"/>
    <p:sldId id="287" r:id="rId20"/>
    <p:sldId id="373" r:id="rId21"/>
    <p:sldId id="391" r:id="rId22"/>
    <p:sldId id="374" r:id="rId23"/>
    <p:sldId id="394" r:id="rId24"/>
    <p:sldId id="375" r:id="rId25"/>
    <p:sldId id="366" r:id="rId26"/>
    <p:sldId id="359" r:id="rId27"/>
    <p:sldId id="376" r:id="rId28"/>
    <p:sldId id="343" r:id="rId29"/>
    <p:sldId id="344" r:id="rId30"/>
    <p:sldId id="364" r:id="rId31"/>
    <p:sldId id="351" r:id="rId32"/>
    <p:sldId id="349" r:id="rId33"/>
    <p:sldId id="384" r:id="rId34"/>
    <p:sldId id="395" r:id="rId35"/>
    <p:sldId id="408" r:id="rId36"/>
    <p:sldId id="409" r:id="rId37"/>
    <p:sldId id="396" r:id="rId38"/>
    <p:sldId id="397" r:id="rId39"/>
    <p:sldId id="385" r:id="rId40"/>
    <p:sldId id="386" r:id="rId41"/>
    <p:sldId id="387" r:id="rId42"/>
    <p:sldId id="388" r:id="rId43"/>
    <p:sldId id="322" r:id="rId44"/>
    <p:sldId id="406" r:id="rId45"/>
    <p:sldId id="354" r:id="rId46"/>
    <p:sldId id="355" r:id="rId47"/>
    <p:sldId id="356" r:id="rId48"/>
    <p:sldId id="390" r:id="rId49"/>
    <p:sldId id="350" r:id="rId50"/>
    <p:sldId id="357" r:id="rId51"/>
    <p:sldId id="377" r:id="rId52"/>
    <p:sldId id="378" r:id="rId53"/>
    <p:sldId id="379" r:id="rId54"/>
    <p:sldId id="372" r:id="rId55"/>
    <p:sldId id="347" r:id="rId56"/>
    <p:sldId id="381" r:id="rId57"/>
    <p:sldId id="389" r:id="rId58"/>
    <p:sldId id="383" r:id="rId59"/>
    <p:sldId id="380" r:id="rId60"/>
    <p:sldId id="382" r:id="rId61"/>
    <p:sldId id="320" r:id="rId62"/>
    <p:sldId id="361" r:id="rId63"/>
    <p:sldId id="329" r:id="rId64"/>
    <p:sldId id="288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71"/>
    <a:srgbClr val="C4E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2"/>
    <p:restoredTop sz="94719"/>
  </p:normalViewPr>
  <p:slideViewPr>
    <p:cSldViewPr snapToGrid="0">
      <p:cViewPr varScale="1">
        <p:scale>
          <a:sx n="68" d="100"/>
          <a:sy n="68" d="100"/>
        </p:scale>
        <p:origin x="12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image" Target="../media/image6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90.jpeg"/><Relationship Id="rId2" Type="http://schemas.openxmlformats.org/officeDocument/2006/relationships/image" Target="../media/image110.png"/><Relationship Id="rId1" Type="http://schemas.openxmlformats.org/officeDocument/2006/relationships/image" Target="../media/image10.png"/><Relationship Id="rId6" Type="http://schemas.openxmlformats.org/officeDocument/2006/relationships/image" Target="../media/image80.jpeg"/><Relationship Id="rId5" Type="http://schemas.openxmlformats.org/officeDocument/2006/relationships/image" Target="../media/image8.jpg"/><Relationship Id="rId4" Type="http://schemas.openxmlformats.org/officeDocument/2006/relationships/image" Target="../media/image6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image" Target="../media/image6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A46D70-9FAC-4DFD-BCCF-01048F8E110C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4DC8C2-A4BC-4693-BB98-8E807ECF7ADD}">
      <dgm:prSet phldrT="[Text]"/>
      <dgm:spPr/>
      <dgm:t>
        <a:bodyPr/>
        <a:lstStyle/>
        <a:p>
          <a:r>
            <a:rPr lang="en-US" dirty="0"/>
            <a:t>Terabyte: Can store 200,000 photos or mp3 songs </a:t>
          </a:r>
        </a:p>
      </dgm:t>
    </dgm:pt>
    <dgm:pt modelId="{B9B6A848-1E83-48E8-975F-B5DC74947360}" type="parTrans" cxnId="{41742EC9-69CB-49FA-971D-CB00002B806B}">
      <dgm:prSet/>
      <dgm:spPr/>
      <dgm:t>
        <a:bodyPr/>
        <a:lstStyle/>
        <a:p>
          <a:endParaRPr lang="en-US"/>
        </a:p>
      </dgm:t>
    </dgm:pt>
    <dgm:pt modelId="{F2943974-BAE9-445F-9E80-1E13F0D70D57}" type="sibTrans" cxnId="{41742EC9-69CB-49FA-971D-CB00002B806B}">
      <dgm:prSet/>
      <dgm:spPr/>
      <dgm:t>
        <a:bodyPr/>
        <a:lstStyle/>
        <a:p>
          <a:endParaRPr lang="en-US"/>
        </a:p>
      </dgm:t>
    </dgm:pt>
    <dgm:pt modelId="{B84FAB5B-5C4A-4CFB-83F9-4789ED732823}">
      <dgm:prSet phldrT="[Text]"/>
      <dgm:spPr/>
      <dgm:t>
        <a:bodyPr/>
        <a:lstStyle/>
        <a:p>
          <a:r>
            <a:rPr lang="en-US" dirty="0"/>
            <a:t>Petabyte: Can fit 16 </a:t>
          </a:r>
          <a:r>
            <a:rPr lang="en-US" dirty="0" err="1"/>
            <a:t>Backblaze</a:t>
          </a:r>
          <a:r>
            <a:rPr lang="en-US" dirty="0"/>
            <a:t> storage pods racked in two data center cabinets  </a:t>
          </a:r>
        </a:p>
      </dgm:t>
    </dgm:pt>
    <dgm:pt modelId="{DE05E078-1744-41D0-92AB-9FE84469020B}" type="parTrans" cxnId="{1C6F3571-C233-4403-8E69-2435532DE217}">
      <dgm:prSet/>
      <dgm:spPr/>
      <dgm:t>
        <a:bodyPr/>
        <a:lstStyle/>
        <a:p>
          <a:endParaRPr lang="en-US"/>
        </a:p>
      </dgm:t>
    </dgm:pt>
    <dgm:pt modelId="{520FAD71-C143-4387-91EF-4146BDA13102}" type="sibTrans" cxnId="{1C6F3571-C233-4403-8E69-2435532DE217}">
      <dgm:prSet/>
      <dgm:spPr/>
      <dgm:t>
        <a:bodyPr/>
        <a:lstStyle/>
        <a:p>
          <a:endParaRPr lang="en-US"/>
        </a:p>
      </dgm:t>
    </dgm:pt>
    <dgm:pt modelId="{C2224037-5011-4E9C-8880-2D8C269451D0}">
      <dgm:prSet phldrT="[Text]"/>
      <dgm:spPr/>
      <dgm:t>
        <a:bodyPr/>
        <a:lstStyle/>
        <a:p>
          <a:r>
            <a:rPr lang="en-US" dirty="0"/>
            <a:t>Exabyte: Can fit in 2,000 cabinets within a 4-story data center of 264*900 feet </a:t>
          </a:r>
        </a:p>
      </dgm:t>
    </dgm:pt>
    <dgm:pt modelId="{CF741D50-ECFA-411E-AC8A-51123B499D8C}" type="parTrans" cxnId="{F709A093-8060-4A45-B9AD-B08A42B8532E}">
      <dgm:prSet/>
      <dgm:spPr/>
      <dgm:t>
        <a:bodyPr/>
        <a:lstStyle/>
        <a:p>
          <a:endParaRPr lang="en-US"/>
        </a:p>
      </dgm:t>
    </dgm:pt>
    <dgm:pt modelId="{9D57A1C1-2CCD-4660-92F1-967607A302F7}" type="sibTrans" cxnId="{F709A093-8060-4A45-B9AD-B08A42B8532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CFFFF10-26BB-4CA5-A684-82C79F83AD8F}">
          <dgm:prSet/>
          <dgm:spPr>
            <a:solidFill>
              <a:srgbClr val="FFC000"/>
            </a:solidFill>
          </dgm:spPr>
          <dgm:t>
            <a:bodyPr/>
            <a:lstStyle/>
            <a:p>
              <a:r>
                <a:rPr lang="en-US" b="0" i="0" dirty="0">
                  <a:solidFill>
                    <a:srgbClr val="0070C0"/>
                  </a:solidFill>
                </a:rPr>
                <a:t>Zetabyte: Can fill 1,000 data centers covering approximately 12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0070C0"/>
                          </a:solidFill>
                        </a:rPr>
                        <m:t>Km</m:t>
                      </m:r>
                    </m:e>
                    <m:sup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endParaRPr lang="en-US" dirty="0">
                <a:solidFill>
                  <a:srgbClr val="0070C0"/>
                </a:solidFill>
              </a:endParaRPr>
            </a:p>
          </dgm:t>
        </dgm:pt>
      </mc:Choice>
      <mc:Fallback xmlns="">
        <dgm:pt modelId="{9CFFFF10-26BB-4CA5-A684-82C79F83AD8F}">
          <dgm:prSet/>
          <dgm:spPr>
            <a:solidFill>
              <a:srgbClr val="FFC000"/>
            </a:solidFill>
          </dgm:spPr>
          <dgm:t>
            <a:bodyPr/>
            <a:lstStyle/>
            <a:p>
              <a:r>
                <a:rPr lang="en-US" b="0" i="0" dirty="0">
                  <a:solidFill>
                    <a:srgbClr val="0070C0"/>
                  </a:solidFill>
                </a:rPr>
                <a:t>Zetabyte: Can fill 1,000 data centers covering approximately 12 </a:t>
              </a:r>
              <a:r>
                <a:rPr lang="en-US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〖</a:t>
              </a:r>
              <a:r>
                <a:rPr lang="en-US" b="0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"</a:t>
              </a:r>
              <a:r>
                <a:rPr lang="en-US" b="0" i="0" dirty="0">
                  <a:solidFill>
                    <a:srgbClr val="0070C0"/>
                  </a:solidFill>
                </a:rPr>
                <a:t>Km</a:t>
              </a:r>
              <a:r>
                <a:rPr lang="en-US" b="0" i="0">
                  <a:solidFill>
                    <a:srgbClr val="0070C0"/>
                  </a:solidFill>
                  <a:latin typeface="Cambria Math" panose="02040503050406030204" pitchFamily="18" charset="0"/>
                </a:rPr>
                <a:t>" 〗^2</a:t>
              </a:r>
              <a:endParaRPr lang="en-US" dirty="0">
                <a:solidFill>
                  <a:srgbClr val="0070C0"/>
                </a:solidFill>
              </a:endParaRPr>
            </a:p>
          </dgm:t>
        </dgm:pt>
      </mc:Fallback>
    </mc:AlternateContent>
    <dgm:pt modelId="{B3A93A7F-1DA6-4E4B-BE89-2FE8A6E01494}" type="parTrans" cxnId="{7EED22B4-CE4A-41E3-9067-9198D4DDDB71}">
      <dgm:prSet/>
      <dgm:spPr/>
      <dgm:t>
        <a:bodyPr/>
        <a:lstStyle/>
        <a:p>
          <a:endParaRPr lang="en-US"/>
        </a:p>
      </dgm:t>
    </dgm:pt>
    <dgm:pt modelId="{0E3F5051-89C4-4D75-BDE6-532759A76E66}" type="sibTrans" cxnId="{7EED22B4-CE4A-41E3-9067-9198D4DDDB7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CE35DF0-C145-4FA6-9AC0-779A9031ADDA}">
          <dgm:prSet/>
          <dgm:spPr/>
          <dgm:t>
            <a:bodyPr/>
            <a:lstStyle/>
            <a:p>
              <a:r>
                <a:rPr lang="en-US" dirty="0"/>
                <a:t>Yottabyte: </a:t>
              </a:r>
              <a:r>
                <a:rPr lang="en-US" b="0" i="0" dirty="0"/>
                <a:t>Can fill 1000,000 data centers covering approximately 10,447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nor/>
                        </m:rPr>
                        <a:rPr lang="en-US" b="0" i="0" dirty="0" smtClean="0"/>
                        <m:t>Km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r>
                <a:rPr lang="en-US" dirty="0"/>
                <a:t>  </a:t>
              </a:r>
            </a:p>
          </dgm:t>
        </dgm:pt>
      </mc:Choice>
      <mc:Fallback xmlns="">
        <dgm:pt modelId="{CCE35DF0-C145-4FA6-9AC0-779A9031ADDA}">
          <dgm:prSet/>
          <dgm:spPr/>
          <dgm:t>
            <a:bodyPr/>
            <a:lstStyle/>
            <a:p>
              <a:r>
                <a:rPr lang="en-US" dirty="0"/>
                <a:t>Yottabyte: </a:t>
              </a:r>
              <a:r>
                <a:rPr lang="en-US" b="0" i="0" dirty="0"/>
                <a:t>Can fill 1000,000 data centers covering approximately 10,447 </a:t>
              </a:r>
              <a:r>
                <a:rPr lang="en-US" b="0" i="0">
                  <a:latin typeface="Cambria Math" panose="02040503050406030204" pitchFamily="18" charset="0"/>
                </a:rPr>
                <a:t>〖</a:t>
              </a:r>
              <a:r>
                <a:rPr lang="en-US" b="0" i="0" dirty="0">
                  <a:latin typeface="Cambria Math" panose="02040503050406030204" pitchFamily="18" charset="0"/>
                </a:rPr>
                <a:t>"</a:t>
              </a:r>
              <a:r>
                <a:rPr lang="en-US" b="0" i="0" dirty="0"/>
                <a:t>Km</a:t>
              </a:r>
              <a:r>
                <a:rPr lang="en-US" b="0" i="0" dirty="0">
                  <a:latin typeface="Cambria Math" panose="02040503050406030204" pitchFamily="18" charset="0"/>
                </a:rPr>
                <a:t>" </a:t>
              </a:r>
              <a:r>
                <a:rPr lang="en-US" b="0" i="0">
                  <a:latin typeface="Cambria Math" panose="02040503050406030204" pitchFamily="18" charset="0"/>
                </a:rPr>
                <a:t>〗^2</a:t>
              </a:r>
              <a:r>
                <a:rPr lang="en-US" dirty="0"/>
                <a:t>  </a:t>
              </a:r>
            </a:p>
          </dgm:t>
        </dgm:pt>
      </mc:Fallback>
    </mc:AlternateContent>
    <dgm:pt modelId="{9C90483A-E906-439E-83A7-9B28FC31912E}" type="parTrans" cxnId="{DAD3F9F9-B27A-438C-9FEE-83C26B27D26E}">
      <dgm:prSet/>
      <dgm:spPr/>
      <dgm:t>
        <a:bodyPr/>
        <a:lstStyle/>
        <a:p>
          <a:endParaRPr lang="en-US"/>
        </a:p>
      </dgm:t>
    </dgm:pt>
    <dgm:pt modelId="{CE25AD0A-46AA-408D-AD98-BB1C6578952B}" type="sibTrans" cxnId="{DAD3F9F9-B27A-438C-9FEE-83C26B27D26E}">
      <dgm:prSet/>
      <dgm:spPr/>
      <dgm:t>
        <a:bodyPr/>
        <a:lstStyle/>
        <a:p>
          <a:endParaRPr lang="en-US"/>
        </a:p>
      </dgm:t>
    </dgm:pt>
    <dgm:pt modelId="{AC68932B-6E0C-4E9D-9124-BCB1192957AC}" type="pres">
      <dgm:prSet presAssocID="{A5A46D70-9FAC-4DFD-BCCF-01048F8E110C}" presName="linearFlow" presStyleCnt="0">
        <dgm:presLayoutVars>
          <dgm:dir/>
          <dgm:resizeHandles val="exact"/>
        </dgm:presLayoutVars>
      </dgm:prSet>
      <dgm:spPr/>
    </dgm:pt>
    <dgm:pt modelId="{674F9165-8E66-4816-B861-156C5D9D1853}" type="pres">
      <dgm:prSet presAssocID="{3E4DC8C2-A4BC-4693-BB98-8E807ECF7ADD}" presName="composite" presStyleCnt="0"/>
      <dgm:spPr/>
    </dgm:pt>
    <dgm:pt modelId="{2A19FFB9-0CEA-4054-A182-8755DFFA41F6}" type="pres">
      <dgm:prSet presAssocID="{3E4DC8C2-A4BC-4693-BB98-8E807ECF7ADD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94BFAF08-1B82-4AA8-A6CF-5BE9648C841C}" type="pres">
      <dgm:prSet presAssocID="{3E4DC8C2-A4BC-4693-BB98-8E807ECF7ADD}" presName="txShp" presStyleLbl="node1" presStyleIdx="0" presStyleCnt="5" custLinFactNeighborX="-642" custLinFactNeighborY="1689">
        <dgm:presLayoutVars>
          <dgm:bulletEnabled val="1"/>
        </dgm:presLayoutVars>
      </dgm:prSet>
      <dgm:spPr/>
    </dgm:pt>
    <dgm:pt modelId="{8FD4652E-07AB-4357-9133-24E8EDF533C0}" type="pres">
      <dgm:prSet presAssocID="{F2943974-BAE9-445F-9E80-1E13F0D70D57}" presName="spacing" presStyleCnt="0"/>
      <dgm:spPr/>
    </dgm:pt>
    <dgm:pt modelId="{61BB5AA1-ACA3-48AC-9FCB-E72CEA87CD24}" type="pres">
      <dgm:prSet presAssocID="{B84FAB5B-5C4A-4CFB-83F9-4789ED732823}" presName="composite" presStyleCnt="0"/>
      <dgm:spPr/>
    </dgm:pt>
    <dgm:pt modelId="{81BB7215-CAD9-4988-868C-4B7331BDD6AF}" type="pres">
      <dgm:prSet presAssocID="{B84FAB5B-5C4A-4CFB-83F9-4789ED732823}" presName="imgShp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17D07E52-8FB9-4754-96C9-16BD29AB51F9}" type="pres">
      <dgm:prSet presAssocID="{B84FAB5B-5C4A-4CFB-83F9-4789ED732823}" presName="txShp" presStyleLbl="node1" presStyleIdx="1" presStyleCnt="5" custLinFactNeighborX="-605" custLinFactNeighborY="446">
        <dgm:presLayoutVars>
          <dgm:bulletEnabled val="1"/>
        </dgm:presLayoutVars>
      </dgm:prSet>
      <dgm:spPr/>
    </dgm:pt>
    <dgm:pt modelId="{FCD508EA-25F6-4A4B-9B7D-D321E95FA5F9}" type="pres">
      <dgm:prSet presAssocID="{520FAD71-C143-4387-91EF-4146BDA13102}" presName="spacing" presStyleCnt="0"/>
      <dgm:spPr/>
    </dgm:pt>
    <dgm:pt modelId="{F0EDF598-9006-458D-9098-D06622AD5A2B}" type="pres">
      <dgm:prSet presAssocID="{C2224037-5011-4E9C-8880-2D8C269451D0}" presName="composite" presStyleCnt="0"/>
      <dgm:spPr/>
    </dgm:pt>
    <dgm:pt modelId="{D5AD3AB2-580C-4277-8B84-C3861C70F1AD}" type="pres">
      <dgm:prSet presAssocID="{C2224037-5011-4E9C-8880-2D8C269451D0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F82F90D9-432F-4A01-9C03-1D3D11369924}" type="pres">
      <dgm:prSet presAssocID="{C2224037-5011-4E9C-8880-2D8C269451D0}" presName="txShp" presStyleLbl="node1" presStyleIdx="2" presStyleCnt="5" custLinFactNeighborX="-388" custLinFactNeighborY="1689">
        <dgm:presLayoutVars>
          <dgm:bulletEnabled val="1"/>
        </dgm:presLayoutVars>
      </dgm:prSet>
      <dgm:spPr/>
    </dgm:pt>
    <dgm:pt modelId="{8C16BF91-BB2A-45A6-907C-10BF790D8CF3}" type="pres">
      <dgm:prSet presAssocID="{9D57A1C1-2CCD-4660-92F1-967607A302F7}" presName="spacing" presStyleCnt="0"/>
      <dgm:spPr/>
    </dgm:pt>
    <dgm:pt modelId="{D85280C9-29BE-4113-A813-976C9BB1B27C}" type="pres">
      <dgm:prSet presAssocID="{9CFFFF10-26BB-4CA5-A684-82C79F83AD8F}" presName="composite" presStyleCnt="0"/>
      <dgm:spPr/>
    </dgm:pt>
    <dgm:pt modelId="{F2F6B9ED-7A87-4DD6-95CA-FFA1D1C97572}" type="pres">
      <dgm:prSet presAssocID="{9CFFFF10-26BB-4CA5-A684-82C79F83AD8F}" presName="imgShp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</dgm:spPr>
    </dgm:pt>
    <dgm:pt modelId="{625A2EF5-1018-4B8C-830B-3C07476ED672}" type="pres">
      <dgm:prSet presAssocID="{9CFFFF10-26BB-4CA5-A684-82C79F83AD8F}" presName="txShp" presStyleLbl="node1" presStyleIdx="3" presStyleCnt="5" custLinFactNeighborX="-391">
        <dgm:presLayoutVars>
          <dgm:bulletEnabled val="1"/>
        </dgm:presLayoutVars>
      </dgm:prSet>
      <dgm:spPr/>
    </dgm:pt>
    <dgm:pt modelId="{610F8427-C799-4A35-9EFD-380125D42A2C}" type="pres">
      <dgm:prSet presAssocID="{0E3F5051-89C4-4D75-BDE6-532759A76E66}" presName="spacing" presStyleCnt="0"/>
      <dgm:spPr/>
    </dgm:pt>
    <dgm:pt modelId="{520C6F1D-EEDE-495C-A6D2-90D4F0AF8C2C}" type="pres">
      <dgm:prSet presAssocID="{CCE35DF0-C145-4FA6-9AC0-779A9031ADDA}" presName="composite" presStyleCnt="0"/>
      <dgm:spPr/>
    </dgm:pt>
    <dgm:pt modelId="{6AB48CF3-4D99-4CA5-B41F-BFC0546674E1}" type="pres">
      <dgm:prSet presAssocID="{CCE35DF0-C145-4FA6-9AC0-779A9031ADDA}" presName="imgShp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695B4D9F-2FBC-4C17-B867-73464583BAD9}" type="pres">
      <dgm:prSet presAssocID="{CCE35DF0-C145-4FA6-9AC0-779A9031ADDA}" presName="txShp" presStyleLbl="node1" presStyleIdx="4" presStyleCnt="5">
        <dgm:presLayoutVars>
          <dgm:bulletEnabled val="1"/>
        </dgm:presLayoutVars>
      </dgm:prSet>
      <dgm:spPr/>
    </dgm:pt>
  </dgm:ptLst>
  <dgm:cxnLst>
    <dgm:cxn modelId="{24CB4735-71F1-4E5F-81AF-226841670E2A}" type="presOf" srcId="{B84FAB5B-5C4A-4CFB-83F9-4789ED732823}" destId="{17D07E52-8FB9-4754-96C9-16BD29AB51F9}" srcOrd="0" destOrd="0" presId="urn:microsoft.com/office/officeart/2005/8/layout/vList3"/>
    <dgm:cxn modelId="{843D9F6D-952A-43D8-94D6-CE998C866841}" type="presOf" srcId="{CCE35DF0-C145-4FA6-9AC0-779A9031ADDA}" destId="{695B4D9F-2FBC-4C17-B867-73464583BAD9}" srcOrd="0" destOrd="0" presId="urn:microsoft.com/office/officeart/2005/8/layout/vList3"/>
    <dgm:cxn modelId="{1C6F3571-C233-4403-8E69-2435532DE217}" srcId="{A5A46D70-9FAC-4DFD-BCCF-01048F8E110C}" destId="{B84FAB5B-5C4A-4CFB-83F9-4789ED732823}" srcOrd="1" destOrd="0" parTransId="{DE05E078-1744-41D0-92AB-9FE84469020B}" sibTransId="{520FAD71-C143-4387-91EF-4146BDA13102}"/>
    <dgm:cxn modelId="{BD651272-E526-4E32-89EC-512963A77CD8}" type="presOf" srcId="{3E4DC8C2-A4BC-4693-BB98-8E807ECF7ADD}" destId="{94BFAF08-1B82-4AA8-A6CF-5BE9648C841C}" srcOrd="0" destOrd="0" presId="urn:microsoft.com/office/officeart/2005/8/layout/vList3"/>
    <dgm:cxn modelId="{0B575F8C-DE8C-40BA-A31E-A6B212A34981}" type="presOf" srcId="{9CFFFF10-26BB-4CA5-A684-82C79F83AD8F}" destId="{625A2EF5-1018-4B8C-830B-3C07476ED672}" srcOrd="0" destOrd="0" presId="urn:microsoft.com/office/officeart/2005/8/layout/vList3"/>
    <dgm:cxn modelId="{F709A093-8060-4A45-B9AD-B08A42B8532E}" srcId="{A5A46D70-9FAC-4DFD-BCCF-01048F8E110C}" destId="{C2224037-5011-4E9C-8880-2D8C269451D0}" srcOrd="2" destOrd="0" parTransId="{CF741D50-ECFA-411E-AC8A-51123B499D8C}" sibTransId="{9D57A1C1-2CCD-4660-92F1-967607A302F7}"/>
    <dgm:cxn modelId="{7EED22B4-CE4A-41E3-9067-9198D4DDDB71}" srcId="{A5A46D70-9FAC-4DFD-BCCF-01048F8E110C}" destId="{9CFFFF10-26BB-4CA5-A684-82C79F83AD8F}" srcOrd="3" destOrd="0" parTransId="{B3A93A7F-1DA6-4E4B-BE89-2FE8A6E01494}" sibTransId="{0E3F5051-89C4-4D75-BDE6-532759A76E66}"/>
    <dgm:cxn modelId="{41742EC9-69CB-49FA-971D-CB00002B806B}" srcId="{A5A46D70-9FAC-4DFD-BCCF-01048F8E110C}" destId="{3E4DC8C2-A4BC-4693-BB98-8E807ECF7ADD}" srcOrd="0" destOrd="0" parTransId="{B9B6A848-1E83-48E8-975F-B5DC74947360}" sibTransId="{F2943974-BAE9-445F-9E80-1E13F0D70D57}"/>
    <dgm:cxn modelId="{F3F52FE8-835D-4958-BEAD-EFB5569601F0}" type="presOf" srcId="{A5A46D70-9FAC-4DFD-BCCF-01048F8E110C}" destId="{AC68932B-6E0C-4E9D-9124-BCB1192957AC}" srcOrd="0" destOrd="0" presId="urn:microsoft.com/office/officeart/2005/8/layout/vList3"/>
    <dgm:cxn modelId="{DAD3F9F9-B27A-438C-9FEE-83C26B27D26E}" srcId="{A5A46D70-9FAC-4DFD-BCCF-01048F8E110C}" destId="{CCE35DF0-C145-4FA6-9AC0-779A9031ADDA}" srcOrd="4" destOrd="0" parTransId="{9C90483A-E906-439E-83A7-9B28FC31912E}" sibTransId="{CE25AD0A-46AA-408D-AD98-BB1C6578952B}"/>
    <dgm:cxn modelId="{8CDA49FA-2F71-4E7D-95FF-71BC186CB550}" type="presOf" srcId="{C2224037-5011-4E9C-8880-2D8C269451D0}" destId="{F82F90D9-432F-4A01-9C03-1D3D11369924}" srcOrd="0" destOrd="0" presId="urn:microsoft.com/office/officeart/2005/8/layout/vList3"/>
    <dgm:cxn modelId="{A40F1664-EC7E-444C-AAA7-4EEF18957D88}" type="presParOf" srcId="{AC68932B-6E0C-4E9D-9124-BCB1192957AC}" destId="{674F9165-8E66-4816-B861-156C5D9D1853}" srcOrd="0" destOrd="0" presId="urn:microsoft.com/office/officeart/2005/8/layout/vList3"/>
    <dgm:cxn modelId="{EE419A67-F97E-4F30-807C-09C8CE02767C}" type="presParOf" srcId="{674F9165-8E66-4816-B861-156C5D9D1853}" destId="{2A19FFB9-0CEA-4054-A182-8755DFFA41F6}" srcOrd="0" destOrd="0" presId="urn:microsoft.com/office/officeart/2005/8/layout/vList3"/>
    <dgm:cxn modelId="{FDC307C8-AD05-4C79-9CFA-16C1A86601B2}" type="presParOf" srcId="{674F9165-8E66-4816-B861-156C5D9D1853}" destId="{94BFAF08-1B82-4AA8-A6CF-5BE9648C841C}" srcOrd="1" destOrd="0" presId="urn:microsoft.com/office/officeart/2005/8/layout/vList3"/>
    <dgm:cxn modelId="{E07F963B-3B91-4B48-A5F4-BE42D9B8B4E7}" type="presParOf" srcId="{AC68932B-6E0C-4E9D-9124-BCB1192957AC}" destId="{8FD4652E-07AB-4357-9133-24E8EDF533C0}" srcOrd="1" destOrd="0" presId="urn:microsoft.com/office/officeart/2005/8/layout/vList3"/>
    <dgm:cxn modelId="{C2D4695C-977D-44D6-B45E-B5C5D97A5004}" type="presParOf" srcId="{AC68932B-6E0C-4E9D-9124-BCB1192957AC}" destId="{61BB5AA1-ACA3-48AC-9FCB-E72CEA87CD24}" srcOrd="2" destOrd="0" presId="urn:microsoft.com/office/officeart/2005/8/layout/vList3"/>
    <dgm:cxn modelId="{6253BF4A-7080-4ECE-B39C-B8CC17913C41}" type="presParOf" srcId="{61BB5AA1-ACA3-48AC-9FCB-E72CEA87CD24}" destId="{81BB7215-CAD9-4988-868C-4B7331BDD6AF}" srcOrd="0" destOrd="0" presId="urn:microsoft.com/office/officeart/2005/8/layout/vList3"/>
    <dgm:cxn modelId="{8B9CADEB-2157-4A32-8622-8472A333EA82}" type="presParOf" srcId="{61BB5AA1-ACA3-48AC-9FCB-E72CEA87CD24}" destId="{17D07E52-8FB9-4754-96C9-16BD29AB51F9}" srcOrd="1" destOrd="0" presId="urn:microsoft.com/office/officeart/2005/8/layout/vList3"/>
    <dgm:cxn modelId="{563AD51D-6B05-41DA-8CD7-C93711D59C66}" type="presParOf" srcId="{AC68932B-6E0C-4E9D-9124-BCB1192957AC}" destId="{FCD508EA-25F6-4A4B-9B7D-D321E95FA5F9}" srcOrd="3" destOrd="0" presId="urn:microsoft.com/office/officeart/2005/8/layout/vList3"/>
    <dgm:cxn modelId="{B65D3CF8-3B7E-48A2-B421-C4D027F83B69}" type="presParOf" srcId="{AC68932B-6E0C-4E9D-9124-BCB1192957AC}" destId="{F0EDF598-9006-458D-9098-D06622AD5A2B}" srcOrd="4" destOrd="0" presId="urn:microsoft.com/office/officeart/2005/8/layout/vList3"/>
    <dgm:cxn modelId="{01D265CD-0F1A-4C65-BDCF-7D4938FA58A4}" type="presParOf" srcId="{F0EDF598-9006-458D-9098-D06622AD5A2B}" destId="{D5AD3AB2-580C-4277-8B84-C3861C70F1AD}" srcOrd="0" destOrd="0" presId="urn:microsoft.com/office/officeart/2005/8/layout/vList3"/>
    <dgm:cxn modelId="{6A70C6D4-9C13-4E76-AC27-96DB78DE4070}" type="presParOf" srcId="{F0EDF598-9006-458D-9098-D06622AD5A2B}" destId="{F82F90D9-432F-4A01-9C03-1D3D11369924}" srcOrd="1" destOrd="0" presId="urn:microsoft.com/office/officeart/2005/8/layout/vList3"/>
    <dgm:cxn modelId="{41127DD8-0A62-4E32-BEA0-05C27CB7B529}" type="presParOf" srcId="{AC68932B-6E0C-4E9D-9124-BCB1192957AC}" destId="{8C16BF91-BB2A-45A6-907C-10BF790D8CF3}" srcOrd="5" destOrd="0" presId="urn:microsoft.com/office/officeart/2005/8/layout/vList3"/>
    <dgm:cxn modelId="{24F06DA1-E22C-442C-AA75-1A9985F8E738}" type="presParOf" srcId="{AC68932B-6E0C-4E9D-9124-BCB1192957AC}" destId="{D85280C9-29BE-4113-A813-976C9BB1B27C}" srcOrd="6" destOrd="0" presId="urn:microsoft.com/office/officeart/2005/8/layout/vList3"/>
    <dgm:cxn modelId="{9F88AEFD-B0FE-4B29-98E0-FD6D5B162CAF}" type="presParOf" srcId="{D85280C9-29BE-4113-A813-976C9BB1B27C}" destId="{F2F6B9ED-7A87-4DD6-95CA-FFA1D1C97572}" srcOrd="0" destOrd="0" presId="urn:microsoft.com/office/officeart/2005/8/layout/vList3"/>
    <dgm:cxn modelId="{2D5CC7ED-F23D-440F-8824-A4E2909B421A}" type="presParOf" srcId="{D85280C9-29BE-4113-A813-976C9BB1B27C}" destId="{625A2EF5-1018-4B8C-830B-3C07476ED672}" srcOrd="1" destOrd="0" presId="urn:microsoft.com/office/officeart/2005/8/layout/vList3"/>
    <dgm:cxn modelId="{25D16257-8EE3-4225-BE40-6C41EB470F86}" type="presParOf" srcId="{AC68932B-6E0C-4E9D-9124-BCB1192957AC}" destId="{610F8427-C799-4A35-9EFD-380125D42A2C}" srcOrd="7" destOrd="0" presId="urn:microsoft.com/office/officeart/2005/8/layout/vList3"/>
    <dgm:cxn modelId="{98F3DA06-2129-4503-A580-199CCEC45BE4}" type="presParOf" srcId="{AC68932B-6E0C-4E9D-9124-BCB1192957AC}" destId="{520C6F1D-EEDE-495C-A6D2-90D4F0AF8C2C}" srcOrd="8" destOrd="0" presId="urn:microsoft.com/office/officeart/2005/8/layout/vList3"/>
    <dgm:cxn modelId="{61B34221-8AA5-496C-8BEE-0880E549B63B}" type="presParOf" srcId="{520C6F1D-EEDE-495C-A6D2-90D4F0AF8C2C}" destId="{6AB48CF3-4D99-4CA5-B41F-BFC0546674E1}" srcOrd="0" destOrd="0" presId="urn:microsoft.com/office/officeart/2005/8/layout/vList3"/>
    <dgm:cxn modelId="{40BA9D45-2873-4B0D-9C1E-ECA528C53FDA}" type="presParOf" srcId="{520C6F1D-EEDE-495C-A6D2-90D4F0AF8C2C}" destId="{695B4D9F-2FBC-4C17-B867-73464583BAD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A46D70-9FAC-4DFD-BCCF-01048F8E110C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4DC8C2-A4BC-4693-BB98-8E807ECF7ADD}">
      <dgm:prSet phldrT="[Text]"/>
      <dgm:spPr/>
      <dgm:t>
        <a:bodyPr/>
        <a:lstStyle/>
        <a:p>
          <a:r>
            <a:rPr lang="en-US" dirty="0"/>
            <a:t>Terabyte: Can store 200,000 photos or mp3 songs </a:t>
          </a:r>
        </a:p>
      </dgm:t>
    </dgm:pt>
    <dgm:pt modelId="{B9B6A848-1E83-48E8-975F-B5DC74947360}" type="parTrans" cxnId="{41742EC9-69CB-49FA-971D-CB00002B806B}">
      <dgm:prSet/>
      <dgm:spPr/>
      <dgm:t>
        <a:bodyPr/>
        <a:lstStyle/>
        <a:p>
          <a:endParaRPr lang="en-US"/>
        </a:p>
      </dgm:t>
    </dgm:pt>
    <dgm:pt modelId="{F2943974-BAE9-445F-9E80-1E13F0D70D57}" type="sibTrans" cxnId="{41742EC9-69CB-49FA-971D-CB00002B806B}">
      <dgm:prSet/>
      <dgm:spPr/>
      <dgm:t>
        <a:bodyPr/>
        <a:lstStyle/>
        <a:p>
          <a:endParaRPr lang="en-US"/>
        </a:p>
      </dgm:t>
    </dgm:pt>
    <dgm:pt modelId="{B84FAB5B-5C4A-4CFB-83F9-4789ED732823}">
      <dgm:prSet phldrT="[Text]"/>
      <dgm:spPr/>
      <dgm:t>
        <a:bodyPr/>
        <a:lstStyle/>
        <a:p>
          <a:r>
            <a:rPr lang="en-US" dirty="0"/>
            <a:t>Petabyte: Can fit 16 </a:t>
          </a:r>
          <a:r>
            <a:rPr lang="en-US" dirty="0" err="1"/>
            <a:t>Backblaze</a:t>
          </a:r>
          <a:r>
            <a:rPr lang="en-US" dirty="0"/>
            <a:t> storage pods racked in two data center cabinets  </a:t>
          </a:r>
        </a:p>
      </dgm:t>
    </dgm:pt>
    <dgm:pt modelId="{DE05E078-1744-41D0-92AB-9FE84469020B}" type="parTrans" cxnId="{1C6F3571-C233-4403-8E69-2435532DE217}">
      <dgm:prSet/>
      <dgm:spPr/>
      <dgm:t>
        <a:bodyPr/>
        <a:lstStyle/>
        <a:p>
          <a:endParaRPr lang="en-US"/>
        </a:p>
      </dgm:t>
    </dgm:pt>
    <dgm:pt modelId="{520FAD71-C143-4387-91EF-4146BDA13102}" type="sibTrans" cxnId="{1C6F3571-C233-4403-8E69-2435532DE217}">
      <dgm:prSet/>
      <dgm:spPr/>
      <dgm:t>
        <a:bodyPr/>
        <a:lstStyle/>
        <a:p>
          <a:endParaRPr lang="en-US"/>
        </a:p>
      </dgm:t>
    </dgm:pt>
    <dgm:pt modelId="{C2224037-5011-4E9C-8880-2D8C269451D0}">
      <dgm:prSet phldrT="[Text]"/>
      <dgm:spPr/>
      <dgm:t>
        <a:bodyPr/>
        <a:lstStyle/>
        <a:p>
          <a:r>
            <a:rPr lang="en-US" dirty="0"/>
            <a:t>Exabyte: Can fit in 2,000 cabinets within a 4-story data center of 264*900 feet </a:t>
          </a:r>
        </a:p>
      </dgm:t>
    </dgm:pt>
    <dgm:pt modelId="{CF741D50-ECFA-411E-AC8A-51123B499D8C}" type="parTrans" cxnId="{F709A093-8060-4A45-B9AD-B08A42B8532E}">
      <dgm:prSet/>
      <dgm:spPr/>
      <dgm:t>
        <a:bodyPr/>
        <a:lstStyle/>
        <a:p>
          <a:endParaRPr lang="en-US"/>
        </a:p>
      </dgm:t>
    </dgm:pt>
    <dgm:pt modelId="{9D57A1C1-2CCD-4660-92F1-967607A302F7}" type="sibTrans" cxnId="{F709A093-8060-4A45-B9AD-B08A42B8532E}">
      <dgm:prSet/>
      <dgm:spPr/>
      <dgm:t>
        <a:bodyPr/>
        <a:lstStyle/>
        <a:p>
          <a:endParaRPr lang="en-US"/>
        </a:p>
      </dgm:t>
    </dgm:pt>
    <dgm:pt modelId="{9CFFFF10-26BB-4CA5-A684-82C79F83AD8F}">
      <dgm:prSet/>
      <dgm:spPr>
        <a:blipFill>
          <a:blip xmlns:r="http://schemas.openxmlformats.org/officeDocument/2006/relationships" r:embed="rId1"/>
          <a:stretch>
            <a:fillRect t="-227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3A93A7F-1DA6-4E4B-BE89-2FE8A6E01494}" type="parTrans" cxnId="{7EED22B4-CE4A-41E3-9067-9198D4DDDB71}">
      <dgm:prSet/>
      <dgm:spPr/>
      <dgm:t>
        <a:bodyPr/>
        <a:lstStyle/>
        <a:p>
          <a:endParaRPr lang="en-US"/>
        </a:p>
      </dgm:t>
    </dgm:pt>
    <dgm:pt modelId="{0E3F5051-89C4-4D75-BDE6-532759A76E66}" type="sibTrans" cxnId="{7EED22B4-CE4A-41E3-9067-9198D4DDDB71}">
      <dgm:prSet/>
      <dgm:spPr/>
      <dgm:t>
        <a:bodyPr/>
        <a:lstStyle/>
        <a:p>
          <a:endParaRPr lang="en-US"/>
        </a:p>
      </dgm:t>
    </dgm:pt>
    <dgm:pt modelId="{CCE35DF0-C145-4FA6-9AC0-779A9031ADDA}">
      <dgm:prSet/>
      <dgm:spPr>
        <a:blipFill>
          <a:blip xmlns:r="http://schemas.openxmlformats.org/officeDocument/2006/relationships" r:embed="rId2"/>
          <a:stretch>
            <a:fillRect t="-1124" b="-786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C90483A-E906-439E-83A7-9B28FC31912E}" type="parTrans" cxnId="{DAD3F9F9-B27A-438C-9FEE-83C26B27D26E}">
      <dgm:prSet/>
      <dgm:spPr/>
      <dgm:t>
        <a:bodyPr/>
        <a:lstStyle/>
        <a:p>
          <a:endParaRPr lang="en-US"/>
        </a:p>
      </dgm:t>
    </dgm:pt>
    <dgm:pt modelId="{CE25AD0A-46AA-408D-AD98-BB1C6578952B}" type="sibTrans" cxnId="{DAD3F9F9-B27A-438C-9FEE-83C26B27D26E}">
      <dgm:prSet/>
      <dgm:spPr/>
      <dgm:t>
        <a:bodyPr/>
        <a:lstStyle/>
        <a:p>
          <a:endParaRPr lang="en-US"/>
        </a:p>
      </dgm:t>
    </dgm:pt>
    <dgm:pt modelId="{AC68932B-6E0C-4E9D-9124-BCB1192957AC}" type="pres">
      <dgm:prSet presAssocID="{A5A46D70-9FAC-4DFD-BCCF-01048F8E110C}" presName="linearFlow" presStyleCnt="0">
        <dgm:presLayoutVars>
          <dgm:dir/>
          <dgm:resizeHandles val="exact"/>
        </dgm:presLayoutVars>
      </dgm:prSet>
      <dgm:spPr/>
    </dgm:pt>
    <dgm:pt modelId="{674F9165-8E66-4816-B861-156C5D9D1853}" type="pres">
      <dgm:prSet presAssocID="{3E4DC8C2-A4BC-4693-BB98-8E807ECF7ADD}" presName="composite" presStyleCnt="0"/>
      <dgm:spPr/>
    </dgm:pt>
    <dgm:pt modelId="{2A19FFB9-0CEA-4054-A182-8755DFFA41F6}" type="pres">
      <dgm:prSet presAssocID="{3E4DC8C2-A4BC-4693-BB98-8E807ECF7ADD}" presName="imgShp" presStyleLbl="fgImgPlace1" presStyleIdx="0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94BFAF08-1B82-4AA8-A6CF-5BE9648C841C}" type="pres">
      <dgm:prSet presAssocID="{3E4DC8C2-A4BC-4693-BB98-8E807ECF7ADD}" presName="txShp" presStyleLbl="node1" presStyleIdx="0" presStyleCnt="5" custLinFactNeighborX="-642" custLinFactNeighborY="1689">
        <dgm:presLayoutVars>
          <dgm:bulletEnabled val="1"/>
        </dgm:presLayoutVars>
      </dgm:prSet>
      <dgm:spPr/>
    </dgm:pt>
    <dgm:pt modelId="{8FD4652E-07AB-4357-9133-24E8EDF533C0}" type="pres">
      <dgm:prSet presAssocID="{F2943974-BAE9-445F-9E80-1E13F0D70D57}" presName="spacing" presStyleCnt="0"/>
      <dgm:spPr/>
    </dgm:pt>
    <dgm:pt modelId="{61BB5AA1-ACA3-48AC-9FCB-E72CEA87CD24}" type="pres">
      <dgm:prSet presAssocID="{B84FAB5B-5C4A-4CFB-83F9-4789ED732823}" presName="composite" presStyleCnt="0"/>
      <dgm:spPr/>
    </dgm:pt>
    <dgm:pt modelId="{81BB7215-CAD9-4988-868C-4B7331BDD6AF}" type="pres">
      <dgm:prSet presAssocID="{B84FAB5B-5C4A-4CFB-83F9-4789ED732823}" presName="imgShp" presStyleLbl="fgImgPlace1" presStyleIdx="1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17D07E52-8FB9-4754-96C9-16BD29AB51F9}" type="pres">
      <dgm:prSet presAssocID="{B84FAB5B-5C4A-4CFB-83F9-4789ED732823}" presName="txShp" presStyleLbl="node1" presStyleIdx="1" presStyleCnt="5" custLinFactNeighborX="-605" custLinFactNeighborY="446">
        <dgm:presLayoutVars>
          <dgm:bulletEnabled val="1"/>
        </dgm:presLayoutVars>
      </dgm:prSet>
      <dgm:spPr/>
    </dgm:pt>
    <dgm:pt modelId="{FCD508EA-25F6-4A4B-9B7D-D321E95FA5F9}" type="pres">
      <dgm:prSet presAssocID="{520FAD71-C143-4387-91EF-4146BDA13102}" presName="spacing" presStyleCnt="0"/>
      <dgm:spPr/>
    </dgm:pt>
    <dgm:pt modelId="{F0EDF598-9006-458D-9098-D06622AD5A2B}" type="pres">
      <dgm:prSet presAssocID="{C2224037-5011-4E9C-8880-2D8C269451D0}" presName="composite" presStyleCnt="0"/>
      <dgm:spPr/>
    </dgm:pt>
    <dgm:pt modelId="{D5AD3AB2-580C-4277-8B84-C3861C70F1AD}" type="pres">
      <dgm:prSet presAssocID="{C2224037-5011-4E9C-8880-2D8C269451D0}" presName="imgShp" presStyleLbl="fg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F82F90D9-432F-4A01-9C03-1D3D11369924}" type="pres">
      <dgm:prSet presAssocID="{C2224037-5011-4E9C-8880-2D8C269451D0}" presName="txShp" presStyleLbl="node1" presStyleIdx="2" presStyleCnt="5" custLinFactNeighborX="-388" custLinFactNeighborY="1689">
        <dgm:presLayoutVars>
          <dgm:bulletEnabled val="1"/>
        </dgm:presLayoutVars>
      </dgm:prSet>
      <dgm:spPr/>
    </dgm:pt>
    <dgm:pt modelId="{8C16BF91-BB2A-45A6-907C-10BF790D8CF3}" type="pres">
      <dgm:prSet presAssocID="{9D57A1C1-2CCD-4660-92F1-967607A302F7}" presName="spacing" presStyleCnt="0"/>
      <dgm:spPr/>
    </dgm:pt>
    <dgm:pt modelId="{D85280C9-29BE-4113-A813-976C9BB1B27C}" type="pres">
      <dgm:prSet presAssocID="{9CFFFF10-26BB-4CA5-A684-82C79F83AD8F}" presName="composite" presStyleCnt="0"/>
      <dgm:spPr/>
    </dgm:pt>
    <dgm:pt modelId="{F2F6B9ED-7A87-4DD6-95CA-FFA1D1C97572}" type="pres">
      <dgm:prSet presAssocID="{9CFFFF10-26BB-4CA5-A684-82C79F83AD8F}" presName="imgShp" presStyleLbl="fgImgPlace1" presStyleIdx="3" presStyleCnt="5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</dgm:spPr>
    </dgm:pt>
    <dgm:pt modelId="{625A2EF5-1018-4B8C-830B-3C07476ED672}" type="pres">
      <dgm:prSet presAssocID="{9CFFFF10-26BB-4CA5-A684-82C79F83AD8F}" presName="txShp" presStyleLbl="node1" presStyleIdx="3" presStyleCnt="5" custLinFactNeighborX="-391">
        <dgm:presLayoutVars>
          <dgm:bulletEnabled val="1"/>
        </dgm:presLayoutVars>
      </dgm:prSet>
      <dgm:spPr/>
    </dgm:pt>
    <dgm:pt modelId="{610F8427-C799-4A35-9EFD-380125D42A2C}" type="pres">
      <dgm:prSet presAssocID="{0E3F5051-89C4-4D75-BDE6-532759A76E66}" presName="spacing" presStyleCnt="0"/>
      <dgm:spPr/>
    </dgm:pt>
    <dgm:pt modelId="{520C6F1D-EEDE-495C-A6D2-90D4F0AF8C2C}" type="pres">
      <dgm:prSet presAssocID="{CCE35DF0-C145-4FA6-9AC0-779A9031ADDA}" presName="composite" presStyleCnt="0"/>
      <dgm:spPr/>
    </dgm:pt>
    <dgm:pt modelId="{6AB48CF3-4D99-4CA5-B41F-BFC0546674E1}" type="pres">
      <dgm:prSet presAssocID="{CCE35DF0-C145-4FA6-9AC0-779A9031ADDA}" presName="imgShp" presStyleLbl="fgImgPlace1" presStyleIdx="4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695B4D9F-2FBC-4C17-B867-73464583BAD9}" type="pres">
      <dgm:prSet presAssocID="{CCE35DF0-C145-4FA6-9AC0-779A9031ADDA}" presName="txShp" presStyleLbl="node1" presStyleIdx="4" presStyleCnt="5">
        <dgm:presLayoutVars>
          <dgm:bulletEnabled val="1"/>
        </dgm:presLayoutVars>
      </dgm:prSet>
      <dgm:spPr/>
    </dgm:pt>
  </dgm:ptLst>
  <dgm:cxnLst>
    <dgm:cxn modelId="{24CB4735-71F1-4E5F-81AF-226841670E2A}" type="presOf" srcId="{B84FAB5B-5C4A-4CFB-83F9-4789ED732823}" destId="{17D07E52-8FB9-4754-96C9-16BD29AB51F9}" srcOrd="0" destOrd="0" presId="urn:microsoft.com/office/officeart/2005/8/layout/vList3"/>
    <dgm:cxn modelId="{843D9F6D-952A-43D8-94D6-CE998C866841}" type="presOf" srcId="{CCE35DF0-C145-4FA6-9AC0-779A9031ADDA}" destId="{695B4D9F-2FBC-4C17-B867-73464583BAD9}" srcOrd="0" destOrd="0" presId="urn:microsoft.com/office/officeart/2005/8/layout/vList3"/>
    <dgm:cxn modelId="{1C6F3571-C233-4403-8E69-2435532DE217}" srcId="{A5A46D70-9FAC-4DFD-BCCF-01048F8E110C}" destId="{B84FAB5B-5C4A-4CFB-83F9-4789ED732823}" srcOrd="1" destOrd="0" parTransId="{DE05E078-1744-41D0-92AB-9FE84469020B}" sibTransId="{520FAD71-C143-4387-91EF-4146BDA13102}"/>
    <dgm:cxn modelId="{BD651272-E526-4E32-89EC-512963A77CD8}" type="presOf" srcId="{3E4DC8C2-A4BC-4693-BB98-8E807ECF7ADD}" destId="{94BFAF08-1B82-4AA8-A6CF-5BE9648C841C}" srcOrd="0" destOrd="0" presId="urn:microsoft.com/office/officeart/2005/8/layout/vList3"/>
    <dgm:cxn modelId="{0B575F8C-DE8C-40BA-A31E-A6B212A34981}" type="presOf" srcId="{9CFFFF10-26BB-4CA5-A684-82C79F83AD8F}" destId="{625A2EF5-1018-4B8C-830B-3C07476ED672}" srcOrd="0" destOrd="0" presId="urn:microsoft.com/office/officeart/2005/8/layout/vList3"/>
    <dgm:cxn modelId="{F709A093-8060-4A45-B9AD-B08A42B8532E}" srcId="{A5A46D70-9FAC-4DFD-BCCF-01048F8E110C}" destId="{C2224037-5011-4E9C-8880-2D8C269451D0}" srcOrd="2" destOrd="0" parTransId="{CF741D50-ECFA-411E-AC8A-51123B499D8C}" sibTransId="{9D57A1C1-2CCD-4660-92F1-967607A302F7}"/>
    <dgm:cxn modelId="{7EED22B4-CE4A-41E3-9067-9198D4DDDB71}" srcId="{A5A46D70-9FAC-4DFD-BCCF-01048F8E110C}" destId="{9CFFFF10-26BB-4CA5-A684-82C79F83AD8F}" srcOrd="3" destOrd="0" parTransId="{B3A93A7F-1DA6-4E4B-BE89-2FE8A6E01494}" sibTransId="{0E3F5051-89C4-4D75-BDE6-532759A76E66}"/>
    <dgm:cxn modelId="{41742EC9-69CB-49FA-971D-CB00002B806B}" srcId="{A5A46D70-9FAC-4DFD-BCCF-01048F8E110C}" destId="{3E4DC8C2-A4BC-4693-BB98-8E807ECF7ADD}" srcOrd="0" destOrd="0" parTransId="{B9B6A848-1E83-48E8-975F-B5DC74947360}" sibTransId="{F2943974-BAE9-445F-9E80-1E13F0D70D57}"/>
    <dgm:cxn modelId="{F3F52FE8-835D-4958-BEAD-EFB5569601F0}" type="presOf" srcId="{A5A46D70-9FAC-4DFD-BCCF-01048F8E110C}" destId="{AC68932B-6E0C-4E9D-9124-BCB1192957AC}" srcOrd="0" destOrd="0" presId="urn:microsoft.com/office/officeart/2005/8/layout/vList3"/>
    <dgm:cxn modelId="{DAD3F9F9-B27A-438C-9FEE-83C26B27D26E}" srcId="{A5A46D70-9FAC-4DFD-BCCF-01048F8E110C}" destId="{CCE35DF0-C145-4FA6-9AC0-779A9031ADDA}" srcOrd="4" destOrd="0" parTransId="{9C90483A-E906-439E-83A7-9B28FC31912E}" sibTransId="{CE25AD0A-46AA-408D-AD98-BB1C6578952B}"/>
    <dgm:cxn modelId="{8CDA49FA-2F71-4E7D-95FF-71BC186CB550}" type="presOf" srcId="{C2224037-5011-4E9C-8880-2D8C269451D0}" destId="{F82F90D9-432F-4A01-9C03-1D3D11369924}" srcOrd="0" destOrd="0" presId="urn:microsoft.com/office/officeart/2005/8/layout/vList3"/>
    <dgm:cxn modelId="{A40F1664-EC7E-444C-AAA7-4EEF18957D88}" type="presParOf" srcId="{AC68932B-6E0C-4E9D-9124-BCB1192957AC}" destId="{674F9165-8E66-4816-B861-156C5D9D1853}" srcOrd="0" destOrd="0" presId="urn:microsoft.com/office/officeart/2005/8/layout/vList3"/>
    <dgm:cxn modelId="{EE419A67-F97E-4F30-807C-09C8CE02767C}" type="presParOf" srcId="{674F9165-8E66-4816-B861-156C5D9D1853}" destId="{2A19FFB9-0CEA-4054-A182-8755DFFA41F6}" srcOrd="0" destOrd="0" presId="urn:microsoft.com/office/officeart/2005/8/layout/vList3"/>
    <dgm:cxn modelId="{FDC307C8-AD05-4C79-9CFA-16C1A86601B2}" type="presParOf" srcId="{674F9165-8E66-4816-B861-156C5D9D1853}" destId="{94BFAF08-1B82-4AA8-A6CF-5BE9648C841C}" srcOrd="1" destOrd="0" presId="urn:microsoft.com/office/officeart/2005/8/layout/vList3"/>
    <dgm:cxn modelId="{E07F963B-3B91-4B48-A5F4-BE42D9B8B4E7}" type="presParOf" srcId="{AC68932B-6E0C-4E9D-9124-BCB1192957AC}" destId="{8FD4652E-07AB-4357-9133-24E8EDF533C0}" srcOrd="1" destOrd="0" presId="urn:microsoft.com/office/officeart/2005/8/layout/vList3"/>
    <dgm:cxn modelId="{C2D4695C-977D-44D6-B45E-B5C5D97A5004}" type="presParOf" srcId="{AC68932B-6E0C-4E9D-9124-BCB1192957AC}" destId="{61BB5AA1-ACA3-48AC-9FCB-E72CEA87CD24}" srcOrd="2" destOrd="0" presId="urn:microsoft.com/office/officeart/2005/8/layout/vList3"/>
    <dgm:cxn modelId="{6253BF4A-7080-4ECE-B39C-B8CC17913C41}" type="presParOf" srcId="{61BB5AA1-ACA3-48AC-9FCB-E72CEA87CD24}" destId="{81BB7215-CAD9-4988-868C-4B7331BDD6AF}" srcOrd="0" destOrd="0" presId="urn:microsoft.com/office/officeart/2005/8/layout/vList3"/>
    <dgm:cxn modelId="{8B9CADEB-2157-4A32-8622-8472A333EA82}" type="presParOf" srcId="{61BB5AA1-ACA3-48AC-9FCB-E72CEA87CD24}" destId="{17D07E52-8FB9-4754-96C9-16BD29AB51F9}" srcOrd="1" destOrd="0" presId="urn:microsoft.com/office/officeart/2005/8/layout/vList3"/>
    <dgm:cxn modelId="{563AD51D-6B05-41DA-8CD7-C93711D59C66}" type="presParOf" srcId="{AC68932B-6E0C-4E9D-9124-BCB1192957AC}" destId="{FCD508EA-25F6-4A4B-9B7D-D321E95FA5F9}" srcOrd="3" destOrd="0" presId="urn:microsoft.com/office/officeart/2005/8/layout/vList3"/>
    <dgm:cxn modelId="{B65D3CF8-3B7E-48A2-B421-C4D027F83B69}" type="presParOf" srcId="{AC68932B-6E0C-4E9D-9124-BCB1192957AC}" destId="{F0EDF598-9006-458D-9098-D06622AD5A2B}" srcOrd="4" destOrd="0" presId="urn:microsoft.com/office/officeart/2005/8/layout/vList3"/>
    <dgm:cxn modelId="{01D265CD-0F1A-4C65-BDCF-7D4938FA58A4}" type="presParOf" srcId="{F0EDF598-9006-458D-9098-D06622AD5A2B}" destId="{D5AD3AB2-580C-4277-8B84-C3861C70F1AD}" srcOrd="0" destOrd="0" presId="urn:microsoft.com/office/officeart/2005/8/layout/vList3"/>
    <dgm:cxn modelId="{6A70C6D4-9C13-4E76-AC27-96DB78DE4070}" type="presParOf" srcId="{F0EDF598-9006-458D-9098-D06622AD5A2B}" destId="{F82F90D9-432F-4A01-9C03-1D3D11369924}" srcOrd="1" destOrd="0" presId="urn:microsoft.com/office/officeart/2005/8/layout/vList3"/>
    <dgm:cxn modelId="{41127DD8-0A62-4E32-BEA0-05C27CB7B529}" type="presParOf" srcId="{AC68932B-6E0C-4E9D-9124-BCB1192957AC}" destId="{8C16BF91-BB2A-45A6-907C-10BF790D8CF3}" srcOrd="5" destOrd="0" presId="urn:microsoft.com/office/officeart/2005/8/layout/vList3"/>
    <dgm:cxn modelId="{24F06DA1-E22C-442C-AA75-1A9985F8E738}" type="presParOf" srcId="{AC68932B-6E0C-4E9D-9124-BCB1192957AC}" destId="{D85280C9-29BE-4113-A813-976C9BB1B27C}" srcOrd="6" destOrd="0" presId="urn:microsoft.com/office/officeart/2005/8/layout/vList3"/>
    <dgm:cxn modelId="{9F88AEFD-B0FE-4B29-98E0-FD6D5B162CAF}" type="presParOf" srcId="{D85280C9-29BE-4113-A813-976C9BB1B27C}" destId="{F2F6B9ED-7A87-4DD6-95CA-FFA1D1C97572}" srcOrd="0" destOrd="0" presId="urn:microsoft.com/office/officeart/2005/8/layout/vList3"/>
    <dgm:cxn modelId="{2D5CC7ED-F23D-440F-8824-A4E2909B421A}" type="presParOf" srcId="{D85280C9-29BE-4113-A813-976C9BB1B27C}" destId="{625A2EF5-1018-4B8C-830B-3C07476ED672}" srcOrd="1" destOrd="0" presId="urn:microsoft.com/office/officeart/2005/8/layout/vList3"/>
    <dgm:cxn modelId="{25D16257-8EE3-4225-BE40-6C41EB470F86}" type="presParOf" srcId="{AC68932B-6E0C-4E9D-9124-BCB1192957AC}" destId="{610F8427-C799-4A35-9EFD-380125D42A2C}" srcOrd="7" destOrd="0" presId="urn:microsoft.com/office/officeart/2005/8/layout/vList3"/>
    <dgm:cxn modelId="{98F3DA06-2129-4503-A580-199CCEC45BE4}" type="presParOf" srcId="{AC68932B-6E0C-4E9D-9124-BCB1192957AC}" destId="{520C6F1D-EEDE-495C-A6D2-90D4F0AF8C2C}" srcOrd="8" destOrd="0" presId="urn:microsoft.com/office/officeart/2005/8/layout/vList3"/>
    <dgm:cxn modelId="{61B34221-8AA5-496C-8BEE-0880E549B63B}" type="presParOf" srcId="{520C6F1D-EEDE-495C-A6D2-90D4F0AF8C2C}" destId="{6AB48CF3-4D99-4CA5-B41F-BFC0546674E1}" srcOrd="0" destOrd="0" presId="urn:microsoft.com/office/officeart/2005/8/layout/vList3"/>
    <dgm:cxn modelId="{40BA9D45-2873-4B0D-9C1E-ECA528C53FDA}" type="presParOf" srcId="{520C6F1D-EEDE-495C-A6D2-90D4F0AF8C2C}" destId="{695B4D9F-2FBC-4C17-B867-73464583BAD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98A14C-4F76-43FF-B030-2E81AFEFAA73}" type="doc">
      <dgm:prSet loTypeId="urn:microsoft.com/office/officeart/2005/8/layout/arrow2" loCatId="process" qsTypeId="urn:microsoft.com/office/officeart/2005/8/quickstyle/3d1" qsCatId="3D" csTypeId="urn:microsoft.com/office/officeart/2005/8/colors/accent5_5" csCatId="accent5" phldr="1"/>
      <dgm:spPr/>
    </dgm:pt>
    <dgm:pt modelId="{91744943-1741-4E3E-B320-FC0F91EBE4CB}">
      <dgm:prSet phldrT="[Text]"/>
      <dgm:spPr/>
      <dgm:t>
        <a:bodyPr/>
        <a:lstStyle/>
        <a:p>
          <a:r>
            <a:rPr lang="en-US" dirty="0"/>
            <a:t>4.4 </a:t>
          </a:r>
          <a:r>
            <a:rPr lang="en-US" dirty="0" err="1"/>
            <a:t>Zb</a:t>
          </a:r>
          <a:r>
            <a:rPr lang="en-US" dirty="0"/>
            <a:t> (2013)</a:t>
          </a:r>
        </a:p>
      </dgm:t>
    </dgm:pt>
    <dgm:pt modelId="{7C09CE72-8C7B-46D7-944A-D2DF401B2DC0}" type="parTrans" cxnId="{C74A4A6D-8EB6-4914-9492-8A14B1CBD411}">
      <dgm:prSet/>
      <dgm:spPr/>
      <dgm:t>
        <a:bodyPr/>
        <a:lstStyle/>
        <a:p>
          <a:endParaRPr lang="en-US"/>
        </a:p>
      </dgm:t>
    </dgm:pt>
    <dgm:pt modelId="{2901D58A-C39B-496A-B9F8-4D948DC30928}" type="sibTrans" cxnId="{C74A4A6D-8EB6-4914-9492-8A14B1CBD411}">
      <dgm:prSet/>
      <dgm:spPr/>
      <dgm:t>
        <a:bodyPr/>
        <a:lstStyle/>
        <a:p>
          <a:endParaRPr lang="en-US"/>
        </a:p>
      </dgm:t>
    </dgm:pt>
    <dgm:pt modelId="{D323D3A7-7E3B-4547-9F02-A36F71581756}">
      <dgm:prSet phldrT="[Text]"/>
      <dgm:spPr/>
      <dgm:t>
        <a:bodyPr/>
        <a:lstStyle/>
        <a:p>
          <a:r>
            <a:rPr lang="en-US" dirty="0"/>
            <a:t>40 </a:t>
          </a:r>
          <a:r>
            <a:rPr lang="en-US" dirty="0" err="1"/>
            <a:t>Zb</a:t>
          </a:r>
          <a:r>
            <a:rPr lang="en-US" dirty="0"/>
            <a:t> (2020)</a:t>
          </a:r>
        </a:p>
      </dgm:t>
    </dgm:pt>
    <dgm:pt modelId="{FB879CA5-4616-44F6-9D31-3870536002AE}" type="parTrans" cxnId="{C9FD3A7D-41C8-40B7-808E-8EB29DB57D44}">
      <dgm:prSet/>
      <dgm:spPr/>
      <dgm:t>
        <a:bodyPr/>
        <a:lstStyle/>
        <a:p>
          <a:endParaRPr lang="en-US"/>
        </a:p>
      </dgm:t>
    </dgm:pt>
    <dgm:pt modelId="{49E8045E-0D33-4D69-95DB-B6D43E70BE3C}" type="sibTrans" cxnId="{C9FD3A7D-41C8-40B7-808E-8EB29DB57D44}">
      <dgm:prSet/>
      <dgm:spPr/>
      <dgm:t>
        <a:bodyPr/>
        <a:lstStyle/>
        <a:p>
          <a:endParaRPr lang="en-US"/>
        </a:p>
      </dgm:t>
    </dgm:pt>
    <dgm:pt modelId="{A12FEE8E-C9EE-4943-AB2D-70F09C820629}">
      <dgm:prSet phldrT="[Text]"/>
      <dgm:spPr/>
      <dgm:t>
        <a:bodyPr/>
        <a:lstStyle/>
        <a:p>
          <a:r>
            <a:rPr lang="en-US" dirty="0"/>
            <a:t>180 </a:t>
          </a:r>
          <a:r>
            <a:rPr lang="en-US" dirty="0" err="1"/>
            <a:t>Zb</a:t>
          </a:r>
          <a:r>
            <a:rPr lang="en-US" dirty="0"/>
            <a:t> (2025)</a:t>
          </a:r>
        </a:p>
      </dgm:t>
    </dgm:pt>
    <dgm:pt modelId="{5906EAB4-D94C-4425-9F34-F9D32133382F}" type="parTrans" cxnId="{3B746E9D-7938-43F9-BF82-870370F613A0}">
      <dgm:prSet/>
      <dgm:spPr/>
      <dgm:t>
        <a:bodyPr/>
        <a:lstStyle/>
        <a:p>
          <a:endParaRPr lang="en-US"/>
        </a:p>
      </dgm:t>
    </dgm:pt>
    <dgm:pt modelId="{E4AE5197-931C-4B65-AD27-F13113F26DCB}" type="sibTrans" cxnId="{3B746E9D-7938-43F9-BF82-870370F613A0}">
      <dgm:prSet/>
      <dgm:spPr/>
      <dgm:t>
        <a:bodyPr/>
        <a:lstStyle/>
        <a:p>
          <a:endParaRPr lang="en-US"/>
        </a:p>
      </dgm:t>
    </dgm:pt>
    <dgm:pt modelId="{8F0A41EE-1E85-4C57-BFBA-5520CC736267}" type="pres">
      <dgm:prSet presAssocID="{F298A14C-4F76-43FF-B030-2E81AFEFAA73}" presName="arrowDiagram" presStyleCnt="0">
        <dgm:presLayoutVars>
          <dgm:chMax val="5"/>
          <dgm:dir/>
          <dgm:resizeHandles val="exact"/>
        </dgm:presLayoutVars>
      </dgm:prSet>
      <dgm:spPr/>
    </dgm:pt>
    <dgm:pt modelId="{5F11D844-52BD-413C-856C-DF68E03E63A9}" type="pres">
      <dgm:prSet presAssocID="{F298A14C-4F76-43FF-B030-2E81AFEFAA73}" presName="arrow" presStyleLbl="bgShp" presStyleIdx="0" presStyleCnt="1"/>
      <dgm:spPr/>
    </dgm:pt>
    <dgm:pt modelId="{4CB27D0B-42CF-4D71-9993-85E29AC32C15}" type="pres">
      <dgm:prSet presAssocID="{F298A14C-4F76-43FF-B030-2E81AFEFAA73}" presName="arrowDiagram3" presStyleCnt="0"/>
      <dgm:spPr/>
    </dgm:pt>
    <dgm:pt modelId="{F382AA58-DBF2-4F6C-903E-B04D7B884A1B}" type="pres">
      <dgm:prSet presAssocID="{91744943-1741-4E3E-B320-FC0F91EBE4CB}" presName="bullet3a" presStyleLbl="node1" presStyleIdx="0" presStyleCnt="3" custLinFactX="-6395" custLinFactNeighborX="-100000" custLinFactNeighborY="92209"/>
      <dgm:spPr/>
    </dgm:pt>
    <dgm:pt modelId="{D576776E-3AC8-4117-AC44-9BCA3348DF8C}" type="pres">
      <dgm:prSet presAssocID="{91744943-1741-4E3E-B320-FC0F91EBE4CB}" presName="textBox3a" presStyleLbl="revTx" presStyleIdx="0" presStyleCnt="3" custAng="19644221" custScaleY="33818" custLinFactNeighborX="-8294" custLinFactNeighborY="-80664">
        <dgm:presLayoutVars>
          <dgm:bulletEnabled val="1"/>
        </dgm:presLayoutVars>
      </dgm:prSet>
      <dgm:spPr/>
    </dgm:pt>
    <dgm:pt modelId="{00C131C9-ED61-4665-A32D-9F34FB81D6BB}" type="pres">
      <dgm:prSet presAssocID="{D323D3A7-7E3B-4547-9F02-A36F71581756}" presName="bullet3b" presStyleLbl="node1" presStyleIdx="1" presStyleCnt="3"/>
      <dgm:spPr/>
    </dgm:pt>
    <dgm:pt modelId="{A337F654-F73D-46AA-849B-C847A42EAE01}" type="pres">
      <dgm:prSet presAssocID="{D323D3A7-7E3B-4547-9F02-A36F71581756}" presName="textBox3b" presStyleLbl="revTx" presStyleIdx="1" presStyleCnt="3" custAng="20424424" custScaleY="14544" custLinFactNeighborY="-58712">
        <dgm:presLayoutVars>
          <dgm:bulletEnabled val="1"/>
        </dgm:presLayoutVars>
      </dgm:prSet>
      <dgm:spPr/>
    </dgm:pt>
    <dgm:pt modelId="{8AAD3201-8DBE-4D40-A964-46B82B6EE14F}" type="pres">
      <dgm:prSet presAssocID="{A12FEE8E-C9EE-4943-AB2D-70F09C820629}" presName="bullet3c" presStyleLbl="node1" presStyleIdx="2" presStyleCnt="3"/>
      <dgm:spPr/>
    </dgm:pt>
    <dgm:pt modelId="{3FEC01A8-B4C7-4150-8C5C-103BF115759E}" type="pres">
      <dgm:prSet presAssocID="{A12FEE8E-C9EE-4943-AB2D-70F09C820629}" presName="textBox3c" presStyleLbl="revTx" presStyleIdx="2" presStyleCnt="3" custAng="20629983" custScaleX="129130" custScaleY="30384" custLinFactNeighborX="20684" custLinFactNeighborY="-49790">
        <dgm:presLayoutVars>
          <dgm:bulletEnabled val="1"/>
        </dgm:presLayoutVars>
      </dgm:prSet>
      <dgm:spPr/>
    </dgm:pt>
  </dgm:ptLst>
  <dgm:cxnLst>
    <dgm:cxn modelId="{F4879739-DDC1-45C6-9A4E-EDDAEEC3453E}" type="presOf" srcId="{D323D3A7-7E3B-4547-9F02-A36F71581756}" destId="{A337F654-F73D-46AA-849B-C847A42EAE01}" srcOrd="0" destOrd="0" presId="urn:microsoft.com/office/officeart/2005/8/layout/arrow2"/>
    <dgm:cxn modelId="{FA389A63-320C-47B6-AEA8-A0ABA0CD235E}" type="presOf" srcId="{A12FEE8E-C9EE-4943-AB2D-70F09C820629}" destId="{3FEC01A8-B4C7-4150-8C5C-103BF115759E}" srcOrd="0" destOrd="0" presId="urn:microsoft.com/office/officeart/2005/8/layout/arrow2"/>
    <dgm:cxn modelId="{C74A4A6D-8EB6-4914-9492-8A14B1CBD411}" srcId="{F298A14C-4F76-43FF-B030-2E81AFEFAA73}" destId="{91744943-1741-4E3E-B320-FC0F91EBE4CB}" srcOrd="0" destOrd="0" parTransId="{7C09CE72-8C7B-46D7-944A-D2DF401B2DC0}" sibTransId="{2901D58A-C39B-496A-B9F8-4D948DC30928}"/>
    <dgm:cxn modelId="{71E7B46D-269E-43AA-B867-FC7BB3595C93}" type="presOf" srcId="{91744943-1741-4E3E-B320-FC0F91EBE4CB}" destId="{D576776E-3AC8-4117-AC44-9BCA3348DF8C}" srcOrd="0" destOrd="0" presId="urn:microsoft.com/office/officeart/2005/8/layout/arrow2"/>
    <dgm:cxn modelId="{C9FD3A7D-41C8-40B7-808E-8EB29DB57D44}" srcId="{F298A14C-4F76-43FF-B030-2E81AFEFAA73}" destId="{D323D3A7-7E3B-4547-9F02-A36F71581756}" srcOrd="1" destOrd="0" parTransId="{FB879CA5-4616-44F6-9D31-3870536002AE}" sibTransId="{49E8045E-0D33-4D69-95DB-B6D43E70BE3C}"/>
    <dgm:cxn modelId="{128E238C-DF06-433D-96E8-8866610A4B22}" type="presOf" srcId="{F298A14C-4F76-43FF-B030-2E81AFEFAA73}" destId="{8F0A41EE-1E85-4C57-BFBA-5520CC736267}" srcOrd="0" destOrd="0" presId="urn:microsoft.com/office/officeart/2005/8/layout/arrow2"/>
    <dgm:cxn modelId="{3B746E9D-7938-43F9-BF82-870370F613A0}" srcId="{F298A14C-4F76-43FF-B030-2E81AFEFAA73}" destId="{A12FEE8E-C9EE-4943-AB2D-70F09C820629}" srcOrd="2" destOrd="0" parTransId="{5906EAB4-D94C-4425-9F34-F9D32133382F}" sibTransId="{E4AE5197-931C-4B65-AD27-F13113F26DCB}"/>
    <dgm:cxn modelId="{E096E659-7B7B-4707-9832-06FC808967C3}" type="presParOf" srcId="{8F0A41EE-1E85-4C57-BFBA-5520CC736267}" destId="{5F11D844-52BD-413C-856C-DF68E03E63A9}" srcOrd="0" destOrd="0" presId="urn:microsoft.com/office/officeart/2005/8/layout/arrow2"/>
    <dgm:cxn modelId="{BA86E203-8E6D-40D6-A78E-B6489E4C9AB4}" type="presParOf" srcId="{8F0A41EE-1E85-4C57-BFBA-5520CC736267}" destId="{4CB27D0B-42CF-4D71-9993-85E29AC32C15}" srcOrd="1" destOrd="0" presId="urn:microsoft.com/office/officeart/2005/8/layout/arrow2"/>
    <dgm:cxn modelId="{CD6C6153-08F4-4D0E-8A09-29E598859E63}" type="presParOf" srcId="{4CB27D0B-42CF-4D71-9993-85E29AC32C15}" destId="{F382AA58-DBF2-4F6C-903E-B04D7B884A1B}" srcOrd="0" destOrd="0" presId="urn:microsoft.com/office/officeart/2005/8/layout/arrow2"/>
    <dgm:cxn modelId="{D467947E-356B-4EDC-BD52-041DCF9B5163}" type="presParOf" srcId="{4CB27D0B-42CF-4D71-9993-85E29AC32C15}" destId="{D576776E-3AC8-4117-AC44-9BCA3348DF8C}" srcOrd="1" destOrd="0" presId="urn:microsoft.com/office/officeart/2005/8/layout/arrow2"/>
    <dgm:cxn modelId="{17B8A3DB-4C81-4390-9DFD-8FC7185A6B6F}" type="presParOf" srcId="{4CB27D0B-42CF-4D71-9993-85E29AC32C15}" destId="{00C131C9-ED61-4665-A32D-9F34FB81D6BB}" srcOrd="2" destOrd="0" presId="urn:microsoft.com/office/officeart/2005/8/layout/arrow2"/>
    <dgm:cxn modelId="{20A1BD41-723A-40C8-92B6-65C480E46ABB}" type="presParOf" srcId="{4CB27D0B-42CF-4D71-9993-85E29AC32C15}" destId="{A337F654-F73D-46AA-849B-C847A42EAE01}" srcOrd="3" destOrd="0" presId="urn:microsoft.com/office/officeart/2005/8/layout/arrow2"/>
    <dgm:cxn modelId="{99892952-DE25-4559-8FBC-CCC25DAA116F}" type="presParOf" srcId="{4CB27D0B-42CF-4D71-9993-85E29AC32C15}" destId="{8AAD3201-8DBE-4D40-A964-46B82B6EE14F}" srcOrd="4" destOrd="0" presId="urn:microsoft.com/office/officeart/2005/8/layout/arrow2"/>
    <dgm:cxn modelId="{6A3E8EED-49F8-4C35-9B91-EBAAC5A2DEB5}" type="presParOf" srcId="{4CB27D0B-42CF-4D71-9993-85E29AC32C15}" destId="{3FEC01A8-B4C7-4150-8C5C-103BF115759E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FAF08-1B82-4AA8-A6CF-5BE9648C841C}">
      <dsp:nvSpPr>
        <dsp:cNvPr id="0" name=""/>
        <dsp:cNvSpPr/>
      </dsp:nvSpPr>
      <dsp:spPr>
        <a:xfrm rot="10800000">
          <a:off x="1418937" y="10544"/>
          <a:ext cx="5244655" cy="52634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103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Terabyte: Can store 200,000 photos or mp3 songs </a:t>
          </a:r>
        </a:p>
      </dsp:txBody>
      <dsp:txXfrm rot="10800000">
        <a:off x="1550523" y="10544"/>
        <a:ext cx="5113069" cy="526344"/>
      </dsp:txXfrm>
    </dsp:sp>
    <dsp:sp modelId="{2A19FFB9-0CEA-4054-A182-8755DFFA41F6}">
      <dsp:nvSpPr>
        <dsp:cNvPr id="0" name=""/>
        <dsp:cNvSpPr/>
      </dsp:nvSpPr>
      <dsp:spPr>
        <a:xfrm>
          <a:off x="1189436" y="1654"/>
          <a:ext cx="526344" cy="52634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D07E52-8FB9-4754-96C9-16BD29AB51F9}">
      <dsp:nvSpPr>
        <dsp:cNvPr id="0" name=""/>
        <dsp:cNvSpPr/>
      </dsp:nvSpPr>
      <dsp:spPr>
        <a:xfrm rot="10800000">
          <a:off x="1420878" y="687464"/>
          <a:ext cx="5244655" cy="52634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103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Petabyte: Can fit 16 </a:t>
          </a:r>
          <a:r>
            <a:rPr lang="en-US" sz="1400" kern="1200" dirty="0" err="1"/>
            <a:t>Backblaze</a:t>
          </a:r>
          <a:r>
            <a:rPr lang="en-US" sz="1400" kern="1200" dirty="0"/>
            <a:t> storage pods racked in two data center cabinets  </a:t>
          </a:r>
        </a:p>
      </dsp:txBody>
      <dsp:txXfrm rot="10800000">
        <a:off x="1552464" y="687464"/>
        <a:ext cx="5113069" cy="526344"/>
      </dsp:txXfrm>
    </dsp:sp>
    <dsp:sp modelId="{81BB7215-CAD9-4988-868C-4B7331BDD6AF}">
      <dsp:nvSpPr>
        <dsp:cNvPr id="0" name=""/>
        <dsp:cNvSpPr/>
      </dsp:nvSpPr>
      <dsp:spPr>
        <a:xfrm>
          <a:off x="1189436" y="685116"/>
          <a:ext cx="526344" cy="526344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2F90D9-432F-4A01-9C03-1D3D11369924}">
      <dsp:nvSpPr>
        <dsp:cNvPr id="0" name=""/>
        <dsp:cNvSpPr/>
      </dsp:nvSpPr>
      <dsp:spPr>
        <a:xfrm rot="10800000">
          <a:off x="1432259" y="1377469"/>
          <a:ext cx="5244655" cy="52634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103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Exabyte: Can fit in 2,000 cabinets within a 4-story data center of 264*900 feet </a:t>
          </a:r>
        </a:p>
      </dsp:txBody>
      <dsp:txXfrm rot="10800000">
        <a:off x="1563845" y="1377469"/>
        <a:ext cx="5113069" cy="526344"/>
      </dsp:txXfrm>
    </dsp:sp>
    <dsp:sp modelId="{D5AD3AB2-580C-4277-8B84-C3861C70F1AD}">
      <dsp:nvSpPr>
        <dsp:cNvPr id="0" name=""/>
        <dsp:cNvSpPr/>
      </dsp:nvSpPr>
      <dsp:spPr>
        <a:xfrm>
          <a:off x="1189436" y="1368579"/>
          <a:ext cx="526344" cy="52634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5A2EF5-1018-4B8C-830B-3C07476ED672}">
      <dsp:nvSpPr>
        <dsp:cNvPr id="0" name=""/>
        <dsp:cNvSpPr/>
      </dsp:nvSpPr>
      <dsp:spPr>
        <a:xfrm rot="10800000">
          <a:off x="1432101" y="2052042"/>
          <a:ext cx="5244655" cy="526344"/>
        </a:xfrm>
        <a:prstGeom prst="homePlat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103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rgbClr val="0070C0"/>
              </a:solidFill>
            </a:rPr>
            <a:t>Zetabyte: Can fill 1,000 data centers covering approximately 12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400" b="0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nor/>
                    </m:rPr>
                    <a:rPr lang="en-US" sz="1400" b="0" i="0" kern="1200" dirty="0" smtClean="0">
                      <a:solidFill>
                        <a:srgbClr val="0070C0"/>
                      </a:solidFill>
                    </a:rPr>
                    <m:t>Km</m:t>
                  </m:r>
                </m:e>
                <m:sup>
                  <m:r>
                    <a:rPr lang="en-US" sz="1400" b="0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2</m:t>
                  </m:r>
                </m:sup>
              </m:sSup>
            </m:oMath>
          </a14:m>
          <a:endParaRPr lang="en-US" sz="1400" kern="1200" dirty="0">
            <a:solidFill>
              <a:srgbClr val="0070C0"/>
            </a:solidFill>
          </a:endParaRPr>
        </a:p>
      </dsp:txBody>
      <dsp:txXfrm rot="10800000">
        <a:off x="1563687" y="2052042"/>
        <a:ext cx="5113069" cy="526344"/>
      </dsp:txXfrm>
    </dsp:sp>
    <dsp:sp modelId="{F2F6B9ED-7A87-4DD6-95CA-FFA1D1C97572}">
      <dsp:nvSpPr>
        <dsp:cNvPr id="0" name=""/>
        <dsp:cNvSpPr/>
      </dsp:nvSpPr>
      <dsp:spPr>
        <a:xfrm>
          <a:off x="1189436" y="2052042"/>
          <a:ext cx="526344" cy="526344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B4D9F-2FBC-4C17-B867-73464583BAD9}">
      <dsp:nvSpPr>
        <dsp:cNvPr id="0" name=""/>
        <dsp:cNvSpPr/>
      </dsp:nvSpPr>
      <dsp:spPr>
        <a:xfrm rot="10800000">
          <a:off x="1452608" y="2735504"/>
          <a:ext cx="5244655" cy="52634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103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Yottabyte: </a:t>
          </a:r>
          <a:r>
            <a:rPr lang="en-US" sz="1400" b="0" i="0" kern="1200" dirty="0"/>
            <a:t>Can fill 1000,000 data centers covering approximately 10,447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4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nor/>
                    </m:rPr>
                    <a:rPr lang="en-US" sz="1400" b="0" i="0" kern="1200" dirty="0" smtClean="0"/>
                    <m:t>Km</m:t>
                  </m:r>
                </m:e>
                <m:sup>
                  <m:r>
                    <a:rPr lang="en-US" sz="14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p>
            </m:oMath>
          </a14:m>
          <a:r>
            <a:rPr lang="en-US" sz="1400" kern="1200" dirty="0"/>
            <a:t>  </a:t>
          </a:r>
        </a:p>
      </dsp:txBody>
      <dsp:txXfrm rot="10800000">
        <a:off x="1584194" y="2735504"/>
        <a:ext cx="5113069" cy="526344"/>
      </dsp:txXfrm>
    </dsp:sp>
    <dsp:sp modelId="{6AB48CF3-4D99-4CA5-B41F-BFC0546674E1}">
      <dsp:nvSpPr>
        <dsp:cNvPr id="0" name=""/>
        <dsp:cNvSpPr/>
      </dsp:nvSpPr>
      <dsp:spPr>
        <a:xfrm>
          <a:off x="1189436" y="2735504"/>
          <a:ext cx="526344" cy="526344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1D844-52BD-413C-856C-DF68E03E63A9}">
      <dsp:nvSpPr>
        <dsp:cNvPr id="0" name=""/>
        <dsp:cNvSpPr/>
      </dsp:nvSpPr>
      <dsp:spPr>
        <a:xfrm>
          <a:off x="0" y="127000"/>
          <a:ext cx="6096000" cy="3810000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F382AA58-DBF2-4F6C-903E-B04D7B884A1B}">
      <dsp:nvSpPr>
        <dsp:cNvPr id="0" name=""/>
        <dsp:cNvSpPr/>
      </dsp:nvSpPr>
      <dsp:spPr>
        <a:xfrm>
          <a:off x="605560" y="2902809"/>
          <a:ext cx="158496" cy="158496"/>
        </a:xfrm>
        <a:prstGeom prst="ellips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76776E-3AC8-4117-AC44-9BCA3348DF8C}">
      <dsp:nvSpPr>
        <dsp:cNvPr id="0" name=""/>
        <dsp:cNvSpPr/>
      </dsp:nvSpPr>
      <dsp:spPr>
        <a:xfrm rot="19644221">
          <a:off x="735634" y="2312088"/>
          <a:ext cx="1420368" cy="372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84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4.4 </a:t>
          </a:r>
          <a:r>
            <a:rPr lang="en-US" sz="1900" kern="1200" dirty="0" err="1"/>
            <a:t>Zb</a:t>
          </a:r>
          <a:r>
            <a:rPr lang="en-US" sz="1900" kern="1200" dirty="0"/>
            <a:t> (2013)</a:t>
          </a:r>
        </a:p>
      </dsp:txBody>
      <dsp:txXfrm>
        <a:off x="735634" y="2312088"/>
        <a:ext cx="1420368" cy="372366"/>
      </dsp:txXfrm>
    </dsp:sp>
    <dsp:sp modelId="{00C131C9-ED61-4665-A32D-9F34FB81D6BB}">
      <dsp:nvSpPr>
        <dsp:cNvPr id="0" name=""/>
        <dsp:cNvSpPr/>
      </dsp:nvSpPr>
      <dsp:spPr>
        <a:xfrm>
          <a:off x="2173224" y="1721104"/>
          <a:ext cx="286512" cy="286512"/>
        </a:xfrm>
        <a:prstGeom prst="ellips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37F654-F73D-46AA-849B-C847A42EAE01}">
      <dsp:nvSpPr>
        <dsp:cNvPr id="0" name=""/>
        <dsp:cNvSpPr/>
      </dsp:nvSpPr>
      <dsp:spPr>
        <a:xfrm rot="20424424">
          <a:off x="2316480" y="1533069"/>
          <a:ext cx="1463040" cy="301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17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40 </a:t>
          </a:r>
          <a:r>
            <a:rPr lang="en-US" sz="1900" kern="1200" dirty="0" err="1"/>
            <a:t>Zb</a:t>
          </a:r>
          <a:r>
            <a:rPr lang="en-US" sz="1900" kern="1200" dirty="0"/>
            <a:t> (2020)</a:t>
          </a:r>
        </a:p>
      </dsp:txBody>
      <dsp:txXfrm>
        <a:off x="2316480" y="1533069"/>
        <a:ext cx="1463040" cy="301444"/>
      </dsp:txXfrm>
    </dsp:sp>
    <dsp:sp modelId="{8AAD3201-8DBE-4D40-A964-46B82B6EE14F}">
      <dsp:nvSpPr>
        <dsp:cNvPr id="0" name=""/>
        <dsp:cNvSpPr/>
      </dsp:nvSpPr>
      <dsp:spPr>
        <a:xfrm>
          <a:off x="3855720" y="1090930"/>
          <a:ext cx="396240" cy="396240"/>
        </a:xfrm>
        <a:prstGeom prst="ellipse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EC01A8-B4C7-4150-8C5C-103BF115759E}">
      <dsp:nvSpPr>
        <dsp:cNvPr id="0" name=""/>
        <dsp:cNvSpPr/>
      </dsp:nvSpPr>
      <dsp:spPr>
        <a:xfrm rot="20629983">
          <a:off x="4132122" y="892334"/>
          <a:ext cx="1889223" cy="804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959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180 </a:t>
          </a:r>
          <a:r>
            <a:rPr lang="en-US" sz="1900" kern="1200" dirty="0" err="1"/>
            <a:t>Zb</a:t>
          </a:r>
          <a:r>
            <a:rPr lang="en-US" sz="1900" kern="1200" dirty="0"/>
            <a:t> (2025)</a:t>
          </a:r>
        </a:p>
      </dsp:txBody>
      <dsp:txXfrm>
        <a:off x="4132122" y="892334"/>
        <a:ext cx="1889223" cy="8045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8ECAE-E460-4DD3-842C-546D0E4D884B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5364D-2DDD-429E-B650-AEB8660C7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3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67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92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51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7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99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64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04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0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18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34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43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55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76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37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72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5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EC0FD-C5DD-4FF5-B113-A6FB1126A7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72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1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29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5364D-2DDD-429E-B650-AEB8660C79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1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>
      <p:bgPr>
        <a:solidFill>
          <a:schemeClr val="accent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7215" y="1447800"/>
            <a:ext cx="3154787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6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7213" y="5630478"/>
            <a:ext cx="3154788" cy="461665"/>
          </a:xfrm>
        </p:spPr>
        <p:txBody>
          <a:bodyPr>
            <a:noAutofit/>
          </a:bodyPr>
          <a:lstStyle>
            <a:lvl1pPr marL="0" indent="0" algn="l" defTabSz="685755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1800" kern="12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417215" y="4160520"/>
            <a:ext cx="6656137" cy="1274538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4950" b="0" i="0" u="none" strike="noStrike" kern="1200" cap="none" spc="-482" normalizeH="0" baseline="0" noProof="0" dirty="0" smtClean="0">
                <a:ln w="11430"/>
                <a:solidFill>
                  <a:schemeClr val="accent1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786548" y="2136047"/>
            <a:ext cx="2625029" cy="2114058"/>
            <a:chOff x="1411369" y="3975421"/>
            <a:chExt cx="1714604" cy="1035908"/>
          </a:xfrm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1900471" y="3975421"/>
              <a:ext cx="1225502" cy="656717"/>
            </a:xfrm>
            <a:custGeom>
              <a:avLst/>
              <a:gdLst>
                <a:gd name="T0" fmla="*/ 138 w 189"/>
                <a:gd name="T1" fmla="*/ 0 h 101"/>
                <a:gd name="T2" fmla="*/ 94 w 189"/>
                <a:gd name="T3" fmla="*/ 26 h 101"/>
                <a:gd name="T4" fmla="*/ 75 w 189"/>
                <a:gd name="T5" fmla="*/ 21 h 101"/>
                <a:gd name="T6" fmla="*/ 40 w 189"/>
                <a:gd name="T7" fmla="*/ 42 h 101"/>
                <a:gd name="T8" fmla="*/ 29 w 189"/>
                <a:gd name="T9" fmla="*/ 40 h 101"/>
                <a:gd name="T10" fmla="*/ 0 w 189"/>
                <a:gd name="T11" fmla="*/ 64 h 101"/>
                <a:gd name="T12" fmla="*/ 11 w 189"/>
                <a:gd name="T13" fmla="*/ 62 h 101"/>
                <a:gd name="T14" fmla="*/ 30 w 189"/>
                <a:gd name="T15" fmla="*/ 66 h 101"/>
                <a:gd name="T16" fmla="*/ 82 w 189"/>
                <a:gd name="T17" fmla="*/ 39 h 101"/>
                <a:gd name="T18" fmla="*/ 145 w 189"/>
                <a:gd name="T19" fmla="*/ 101 h 101"/>
                <a:gd name="T20" fmla="*/ 189 w 189"/>
                <a:gd name="T21" fmla="*/ 51 h 101"/>
                <a:gd name="T22" fmla="*/ 138 w 189"/>
                <a:gd name="T2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01">
                  <a:moveTo>
                    <a:pt x="138" y="0"/>
                  </a:moveTo>
                  <a:cubicBezTo>
                    <a:pt x="119" y="0"/>
                    <a:pt x="103" y="10"/>
                    <a:pt x="94" y="26"/>
                  </a:cubicBezTo>
                  <a:cubicBezTo>
                    <a:pt x="89" y="23"/>
                    <a:pt x="82" y="21"/>
                    <a:pt x="75" y="21"/>
                  </a:cubicBezTo>
                  <a:cubicBezTo>
                    <a:pt x="60" y="21"/>
                    <a:pt x="46" y="30"/>
                    <a:pt x="40" y="42"/>
                  </a:cubicBezTo>
                  <a:cubicBezTo>
                    <a:pt x="36" y="41"/>
                    <a:pt x="33" y="40"/>
                    <a:pt x="29" y="40"/>
                  </a:cubicBezTo>
                  <a:cubicBezTo>
                    <a:pt x="15" y="40"/>
                    <a:pt x="3" y="50"/>
                    <a:pt x="0" y="64"/>
                  </a:cubicBezTo>
                  <a:cubicBezTo>
                    <a:pt x="3" y="63"/>
                    <a:pt x="7" y="62"/>
                    <a:pt x="11" y="62"/>
                  </a:cubicBezTo>
                  <a:cubicBezTo>
                    <a:pt x="17" y="62"/>
                    <a:pt x="24" y="64"/>
                    <a:pt x="30" y="66"/>
                  </a:cubicBezTo>
                  <a:cubicBezTo>
                    <a:pt x="42" y="49"/>
                    <a:pt x="61" y="39"/>
                    <a:pt x="82" y="39"/>
                  </a:cubicBezTo>
                  <a:cubicBezTo>
                    <a:pt x="117" y="39"/>
                    <a:pt x="145" y="67"/>
                    <a:pt x="145" y="101"/>
                  </a:cubicBezTo>
                  <a:cubicBezTo>
                    <a:pt x="170" y="98"/>
                    <a:pt x="189" y="77"/>
                    <a:pt x="189" y="51"/>
                  </a:cubicBezTo>
                  <a:cubicBezTo>
                    <a:pt x="189" y="22"/>
                    <a:pt x="167" y="0"/>
                    <a:pt x="1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en-US" sz="1800">
                <a:solidFill>
                  <a:srgbClr val="292929"/>
                </a:solidFill>
              </a:endParaRPr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1411369" y="4269433"/>
              <a:ext cx="1390368" cy="741896"/>
            </a:xfrm>
            <a:custGeom>
              <a:avLst/>
              <a:gdLst>
                <a:gd name="T0" fmla="*/ 157 w 214"/>
                <a:gd name="T1" fmla="*/ 0 h 114"/>
                <a:gd name="T2" fmla="*/ 107 w 214"/>
                <a:gd name="T3" fmla="*/ 29 h 114"/>
                <a:gd name="T4" fmla="*/ 86 w 214"/>
                <a:gd name="T5" fmla="*/ 23 h 114"/>
                <a:gd name="T6" fmla="*/ 46 w 214"/>
                <a:gd name="T7" fmla="*/ 48 h 114"/>
                <a:gd name="T8" fmla="*/ 34 w 214"/>
                <a:gd name="T9" fmla="*/ 45 h 114"/>
                <a:gd name="T10" fmla="*/ 0 w 214"/>
                <a:gd name="T11" fmla="*/ 80 h 114"/>
                <a:gd name="T12" fmla="*/ 34 w 214"/>
                <a:gd name="T13" fmla="*/ 114 h 114"/>
                <a:gd name="T14" fmla="*/ 86 w 214"/>
                <a:gd name="T15" fmla="*/ 114 h 114"/>
                <a:gd name="T16" fmla="*/ 157 w 214"/>
                <a:gd name="T17" fmla="*/ 114 h 114"/>
                <a:gd name="T18" fmla="*/ 214 w 214"/>
                <a:gd name="T19" fmla="*/ 57 h 114"/>
                <a:gd name="T20" fmla="*/ 157 w 214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14">
                  <a:moveTo>
                    <a:pt x="157" y="0"/>
                  </a:moveTo>
                  <a:cubicBezTo>
                    <a:pt x="136" y="0"/>
                    <a:pt x="117" y="11"/>
                    <a:pt x="107" y="29"/>
                  </a:cubicBezTo>
                  <a:cubicBezTo>
                    <a:pt x="101" y="25"/>
                    <a:pt x="94" y="23"/>
                    <a:pt x="86" y="23"/>
                  </a:cubicBezTo>
                  <a:cubicBezTo>
                    <a:pt x="69" y="23"/>
                    <a:pt x="54" y="33"/>
                    <a:pt x="46" y="48"/>
                  </a:cubicBezTo>
                  <a:cubicBezTo>
                    <a:pt x="42" y="46"/>
                    <a:pt x="38" y="45"/>
                    <a:pt x="34" y="45"/>
                  </a:cubicBezTo>
                  <a:cubicBezTo>
                    <a:pt x="15" y="45"/>
                    <a:pt x="0" y="61"/>
                    <a:pt x="0" y="80"/>
                  </a:cubicBezTo>
                  <a:cubicBezTo>
                    <a:pt x="0" y="99"/>
                    <a:pt x="15" y="114"/>
                    <a:pt x="34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89" y="114"/>
                    <a:pt x="214" y="89"/>
                    <a:pt x="214" y="57"/>
                  </a:cubicBezTo>
                  <a:cubicBezTo>
                    <a:pt x="214" y="25"/>
                    <a:pt x="189" y="0"/>
                    <a:pt x="1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en-US" sz="1800">
                <a:solidFill>
                  <a:srgbClr val="292929"/>
                </a:solidFill>
              </a:endParaRPr>
            </a:p>
          </p:txBody>
        </p:sp>
      </p:grpSp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3" y="0"/>
          <a:ext cx="119093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" y="0"/>
                        <a:ext cx="119093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 userDrawn="1">
            <p:custDataLst>
              <p:tags r:id="rId3"/>
            </p:custDataLst>
          </p:nvPr>
        </p:nvGrpSpPr>
        <p:grpSpPr>
          <a:xfrm>
            <a:off x="5786548" y="2136047"/>
            <a:ext cx="2625029" cy="2114058"/>
            <a:chOff x="1411369" y="3975421"/>
            <a:chExt cx="1714604" cy="1035908"/>
          </a:xfrm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1900471" y="3975421"/>
              <a:ext cx="1225502" cy="656717"/>
            </a:xfrm>
            <a:custGeom>
              <a:avLst/>
              <a:gdLst>
                <a:gd name="T0" fmla="*/ 138 w 189"/>
                <a:gd name="T1" fmla="*/ 0 h 101"/>
                <a:gd name="T2" fmla="*/ 94 w 189"/>
                <a:gd name="T3" fmla="*/ 26 h 101"/>
                <a:gd name="T4" fmla="*/ 75 w 189"/>
                <a:gd name="T5" fmla="*/ 21 h 101"/>
                <a:gd name="T6" fmla="*/ 40 w 189"/>
                <a:gd name="T7" fmla="*/ 42 h 101"/>
                <a:gd name="T8" fmla="*/ 29 w 189"/>
                <a:gd name="T9" fmla="*/ 40 h 101"/>
                <a:gd name="T10" fmla="*/ 0 w 189"/>
                <a:gd name="T11" fmla="*/ 64 h 101"/>
                <a:gd name="T12" fmla="*/ 11 w 189"/>
                <a:gd name="T13" fmla="*/ 62 h 101"/>
                <a:gd name="T14" fmla="*/ 30 w 189"/>
                <a:gd name="T15" fmla="*/ 66 h 101"/>
                <a:gd name="T16" fmla="*/ 82 w 189"/>
                <a:gd name="T17" fmla="*/ 39 h 101"/>
                <a:gd name="T18" fmla="*/ 145 w 189"/>
                <a:gd name="T19" fmla="*/ 101 h 101"/>
                <a:gd name="T20" fmla="*/ 189 w 189"/>
                <a:gd name="T21" fmla="*/ 51 h 101"/>
                <a:gd name="T22" fmla="*/ 138 w 189"/>
                <a:gd name="T2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01">
                  <a:moveTo>
                    <a:pt x="138" y="0"/>
                  </a:moveTo>
                  <a:cubicBezTo>
                    <a:pt x="119" y="0"/>
                    <a:pt x="103" y="10"/>
                    <a:pt x="94" y="26"/>
                  </a:cubicBezTo>
                  <a:cubicBezTo>
                    <a:pt x="89" y="23"/>
                    <a:pt x="82" y="21"/>
                    <a:pt x="75" y="21"/>
                  </a:cubicBezTo>
                  <a:cubicBezTo>
                    <a:pt x="60" y="21"/>
                    <a:pt x="46" y="30"/>
                    <a:pt x="40" y="42"/>
                  </a:cubicBezTo>
                  <a:cubicBezTo>
                    <a:pt x="36" y="41"/>
                    <a:pt x="33" y="40"/>
                    <a:pt x="29" y="40"/>
                  </a:cubicBezTo>
                  <a:cubicBezTo>
                    <a:pt x="15" y="40"/>
                    <a:pt x="3" y="50"/>
                    <a:pt x="0" y="64"/>
                  </a:cubicBezTo>
                  <a:cubicBezTo>
                    <a:pt x="3" y="63"/>
                    <a:pt x="7" y="62"/>
                    <a:pt x="11" y="62"/>
                  </a:cubicBezTo>
                  <a:cubicBezTo>
                    <a:pt x="17" y="62"/>
                    <a:pt x="24" y="64"/>
                    <a:pt x="30" y="66"/>
                  </a:cubicBezTo>
                  <a:cubicBezTo>
                    <a:pt x="42" y="49"/>
                    <a:pt x="61" y="39"/>
                    <a:pt x="82" y="39"/>
                  </a:cubicBezTo>
                  <a:cubicBezTo>
                    <a:pt x="117" y="39"/>
                    <a:pt x="145" y="67"/>
                    <a:pt x="145" y="101"/>
                  </a:cubicBezTo>
                  <a:cubicBezTo>
                    <a:pt x="170" y="98"/>
                    <a:pt x="189" y="77"/>
                    <a:pt x="189" y="51"/>
                  </a:cubicBezTo>
                  <a:cubicBezTo>
                    <a:pt x="189" y="22"/>
                    <a:pt x="167" y="0"/>
                    <a:pt x="1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en-US" sz="1800">
                <a:solidFill>
                  <a:srgbClr val="292929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1411369" y="4269433"/>
              <a:ext cx="1390368" cy="741896"/>
            </a:xfrm>
            <a:custGeom>
              <a:avLst/>
              <a:gdLst>
                <a:gd name="T0" fmla="*/ 157 w 214"/>
                <a:gd name="T1" fmla="*/ 0 h 114"/>
                <a:gd name="T2" fmla="*/ 107 w 214"/>
                <a:gd name="T3" fmla="*/ 29 h 114"/>
                <a:gd name="T4" fmla="*/ 86 w 214"/>
                <a:gd name="T5" fmla="*/ 23 h 114"/>
                <a:gd name="T6" fmla="*/ 46 w 214"/>
                <a:gd name="T7" fmla="*/ 48 h 114"/>
                <a:gd name="T8" fmla="*/ 34 w 214"/>
                <a:gd name="T9" fmla="*/ 45 h 114"/>
                <a:gd name="T10" fmla="*/ 0 w 214"/>
                <a:gd name="T11" fmla="*/ 80 h 114"/>
                <a:gd name="T12" fmla="*/ 34 w 214"/>
                <a:gd name="T13" fmla="*/ 114 h 114"/>
                <a:gd name="T14" fmla="*/ 86 w 214"/>
                <a:gd name="T15" fmla="*/ 114 h 114"/>
                <a:gd name="T16" fmla="*/ 157 w 214"/>
                <a:gd name="T17" fmla="*/ 114 h 114"/>
                <a:gd name="T18" fmla="*/ 214 w 214"/>
                <a:gd name="T19" fmla="*/ 57 h 114"/>
                <a:gd name="T20" fmla="*/ 157 w 214"/>
                <a:gd name="T2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14">
                  <a:moveTo>
                    <a:pt x="157" y="0"/>
                  </a:moveTo>
                  <a:cubicBezTo>
                    <a:pt x="136" y="0"/>
                    <a:pt x="117" y="11"/>
                    <a:pt x="107" y="29"/>
                  </a:cubicBezTo>
                  <a:cubicBezTo>
                    <a:pt x="101" y="25"/>
                    <a:pt x="94" y="23"/>
                    <a:pt x="86" y="23"/>
                  </a:cubicBezTo>
                  <a:cubicBezTo>
                    <a:pt x="69" y="23"/>
                    <a:pt x="54" y="33"/>
                    <a:pt x="46" y="48"/>
                  </a:cubicBezTo>
                  <a:cubicBezTo>
                    <a:pt x="42" y="46"/>
                    <a:pt x="38" y="45"/>
                    <a:pt x="34" y="45"/>
                  </a:cubicBezTo>
                  <a:cubicBezTo>
                    <a:pt x="15" y="45"/>
                    <a:pt x="0" y="61"/>
                    <a:pt x="0" y="80"/>
                  </a:cubicBezTo>
                  <a:cubicBezTo>
                    <a:pt x="0" y="99"/>
                    <a:pt x="15" y="114"/>
                    <a:pt x="34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89" y="114"/>
                    <a:pt x="214" y="89"/>
                    <a:pt x="214" y="57"/>
                  </a:cubicBezTo>
                  <a:cubicBezTo>
                    <a:pt x="214" y="25"/>
                    <a:pt x="189" y="0"/>
                    <a:pt x="1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en-US" sz="1800">
                <a:solidFill>
                  <a:srgbClr val="29292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037415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EA09-C4D8-4381-BA28-510062727E3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4C92A-5CDB-4A14-B5D9-E51490E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14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EA09-C4D8-4381-BA28-510062727E3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4C92A-5CDB-4A14-B5D9-E51490E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35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EA09-C4D8-4381-BA28-510062727E3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4C92A-5CDB-4A14-B5D9-E51490E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81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EA09-C4D8-4381-BA28-510062727E3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4C92A-5CDB-4A14-B5D9-E51490E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73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EA09-C4D8-4381-BA28-510062727E3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4C92A-5CDB-4A14-B5D9-E51490E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43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EA09-C4D8-4381-BA28-510062727E3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4C92A-5CDB-4A14-B5D9-E51490E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514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EA09-C4D8-4381-BA28-510062727E3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4C92A-5CDB-4A14-B5D9-E51490E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93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DE8A5-2571-4850-9AC6-B1ABFC26C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FB4BA-3C3A-415B-A5B8-22C2E70F0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3D470-6FA0-455B-A7B7-42FE9462E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A16D1-ADAD-4612-9C7A-4D99A5DF9D1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58D83-6170-4AB1-8293-84ABE566B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C8DD4-40B8-4323-88F5-C7F960C5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F454-105E-42E3-9AD9-F19BC23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28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25ED-066F-43D5-9C6A-CB482EE9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C239E-084C-43F9-A624-DDDD5CDE8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C239F-DD25-45B8-A0D1-A1126A99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A16D1-ADAD-4612-9C7A-4D99A5DF9D1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D84A4-6436-444B-9111-9AD27B274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D7936-30F2-4F54-8CDE-E31812C51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F454-105E-42E3-9AD9-F19BC23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14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E071-294A-4A75-B67E-C3DBFFB4D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773AD-2080-4FFB-8B86-5CD672C90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D1D1F-889D-4937-A579-5A7B85142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A16D1-ADAD-4612-9C7A-4D99A5DF9D1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1BDC0-F80C-4ACB-A69A-8E93486D0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B99A1-51ED-427E-A7FA-07C7856E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F454-105E-42E3-9AD9-F19BC23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2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mo, Video etc. &quot;special&quot; slides">
    <p:bg>
      <p:bgPr>
        <a:solidFill>
          <a:srgbClr val="8CC600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7215" y="1447800"/>
            <a:ext cx="3154787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6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7213" y="5630478"/>
            <a:ext cx="3154788" cy="461665"/>
          </a:xfrm>
        </p:spPr>
        <p:txBody>
          <a:bodyPr>
            <a:noAutofit/>
          </a:bodyPr>
          <a:lstStyle>
            <a:lvl1pPr marL="0" indent="0" algn="l" defTabSz="685755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1800" kern="12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417215" y="4160520"/>
            <a:ext cx="6656137" cy="1274538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4950" b="0" i="0" u="none" strike="noStrike" kern="1200" cap="none" spc="-482" normalizeH="0" baseline="0" noProof="0" dirty="0" smtClean="0">
                <a:ln w="11430"/>
                <a:solidFill>
                  <a:schemeClr val="accent4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8" name="Freeform 6"/>
          <p:cNvSpPr>
            <a:spLocks noEditPoints="1"/>
          </p:cNvSpPr>
          <p:nvPr/>
        </p:nvSpPr>
        <p:spPr bwMode="auto">
          <a:xfrm>
            <a:off x="6220586" y="2008094"/>
            <a:ext cx="1702251" cy="2169610"/>
          </a:xfrm>
          <a:custGeom>
            <a:avLst/>
            <a:gdLst>
              <a:gd name="T0" fmla="*/ 150 w 154"/>
              <a:gd name="T1" fmla="*/ 40 h 148"/>
              <a:gd name="T2" fmla="*/ 91 w 154"/>
              <a:gd name="T3" fmla="*/ 40 h 148"/>
              <a:gd name="T4" fmla="*/ 124 w 154"/>
              <a:gd name="T5" fmla="*/ 3 h 148"/>
              <a:gd name="T6" fmla="*/ 120 w 154"/>
              <a:gd name="T7" fmla="*/ 0 h 148"/>
              <a:gd name="T8" fmla="*/ 77 w 154"/>
              <a:gd name="T9" fmla="*/ 39 h 148"/>
              <a:gd name="T10" fmla="*/ 36 w 154"/>
              <a:gd name="T11" fmla="*/ 0 h 148"/>
              <a:gd name="T12" fmla="*/ 32 w 154"/>
              <a:gd name="T13" fmla="*/ 3 h 148"/>
              <a:gd name="T14" fmla="*/ 66 w 154"/>
              <a:gd name="T15" fmla="*/ 40 h 148"/>
              <a:gd name="T16" fmla="*/ 4 w 154"/>
              <a:gd name="T17" fmla="*/ 40 h 148"/>
              <a:gd name="T18" fmla="*/ 0 w 154"/>
              <a:gd name="T19" fmla="*/ 44 h 148"/>
              <a:gd name="T20" fmla="*/ 0 w 154"/>
              <a:gd name="T21" fmla="*/ 144 h 148"/>
              <a:gd name="T22" fmla="*/ 4 w 154"/>
              <a:gd name="T23" fmla="*/ 148 h 148"/>
              <a:gd name="T24" fmla="*/ 150 w 154"/>
              <a:gd name="T25" fmla="*/ 148 h 148"/>
              <a:gd name="T26" fmla="*/ 154 w 154"/>
              <a:gd name="T27" fmla="*/ 144 h 148"/>
              <a:gd name="T28" fmla="*/ 154 w 154"/>
              <a:gd name="T29" fmla="*/ 44 h 148"/>
              <a:gd name="T30" fmla="*/ 150 w 154"/>
              <a:gd name="T31" fmla="*/ 40 h 148"/>
              <a:gd name="T32" fmla="*/ 145 w 154"/>
              <a:gd name="T33" fmla="*/ 135 h 148"/>
              <a:gd name="T34" fmla="*/ 141 w 154"/>
              <a:gd name="T35" fmla="*/ 139 h 148"/>
              <a:gd name="T36" fmla="*/ 13 w 154"/>
              <a:gd name="T37" fmla="*/ 139 h 148"/>
              <a:gd name="T38" fmla="*/ 9 w 154"/>
              <a:gd name="T39" fmla="*/ 135 h 148"/>
              <a:gd name="T40" fmla="*/ 9 w 154"/>
              <a:gd name="T41" fmla="*/ 52 h 148"/>
              <a:gd name="T42" fmla="*/ 13 w 154"/>
              <a:gd name="T43" fmla="*/ 48 h 148"/>
              <a:gd name="T44" fmla="*/ 141 w 154"/>
              <a:gd name="T45" fmla="*/ 48 h 148"/>
              <a:gd name="T46" fmla="*/ 145 w 154"/>
              <a:gd name="T47" fmla="*/ 52 h 148"/>
              <a:gd name="T48" fmla="*/ 145 w 154"/>
              <a:gd name="T49" fmla="*/ 135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4" h="148">
                <a:moveTo>
                  <a:pt x="150" y="40"/>
                </a:moveTo>
                <a:cubicBezTo>
                  <a:pt x="91" y="40"/>
                  <a:pt x="91" y="40"/>
                  <a:pt x="91" y="40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0"/>
                  <a:pt x="120" y="0"/>
                  <a:pt x="120" y="0"/>
                </a:cubicBezTo>
                <a:cubicBezTo>
                  <a:pt x="77" y="39"/>
                  <a:pt x="77" y="39"/>
                  <a:pt x="77" y="39"/>
                </a:cubicBezTo>
                <a:cubicBezTo>
                  <a:pt x="36" y="0"/>
                  <a:pt x="36" y="0"/>
                  <a:pt x="36" y="0"/>
                </a:cubicBezTo>
                <a:cubicBezTo>
                  <a:pt x="32" y="3"/>
                  <a:pt x="32" y="3"/>
                  <a:pt x="32" y="3"/>
                </a:cubicBezTo>
                <a:cubicBezTo>
                  <a:pt x="66" y="40"/>
                  <a:pt x="66" y="40"/>
                  <a:pt x="66" y="40"/>
                </a:cubicBezTo>
                <a:cubicBezTo>
                  <a:pt x="4" y="40"/>
                  <a:pt x="4" y="40"/>
                  <a:pt x="4" y="40"/>
                </a:cubicBezTo>
                <a:cubicBezTo>
                  <a:pt x="2" y="40"/>
                  <a:pt x="0" y="42"/>
                  <a:pt x="0" y="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6"/>
                  <a:pt x="2" y="148"/>
                  <a:pt x="4" y="148"/>
                </a:cubicBezTo>
                <a:cubicBezTo>
                  <a:pt x="150" y="148"/>
                  <a:pt x="150" y="148"/>
                  <a:pt x="150" y="148"/>
                </a:cubicBezTo>
                <a:cubicBezTo>
                  <a:pt x="152" y="148"/>
                  <a:pt x="154" y="146"/>
                  <a:pt x="154" y="144"/>
                </a:cubicBezTo>
                <a:cubicBezTo>
                  <a:pt x="154" y="44"/>
                  <a:pt x="154" y="44"/>
                  <a:pt x="154" y="44"/>
                </a:cubicBezTo>
                <a:cubicBezTo>
                  <a:pt x="154" y="42"/>
                  <a:pt x="152" y="40"/>
                  <a:pt x="150" y="40"/>
                </a:cubicBezTo>
                <a:close/>
                <a:moveTo>
                  <a:pt x="145" y="135"/>
                </a:moveTo>
                <a:cubicBezTo>
                  <a:pt x="145" y="137"/>
                  <a:pt x="143" y="139"/>
                  <a:pt x="141" y="139"/>
                </a:cubicBezTo>
                <a:cubicBezTo>
                  <a:pt x="13" y="139"/>
                  <a:pt x="13" y="139"/>
                  <a:pt x="13" y="139"/>
                </a:cubicBezTo>
                <a:cubicBezTo>
                  <a:pt x="11" y="139"/>
                  <a:pt x="9" y="137"/>
                  <a:pt x="9" y="135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50"/>
                  <a:pt x="11" y="48"/>
                  <a:pt x="13" y="48"/>
                </a:cubicBezTo>
                <a:cubicBezTo>
                  <a:pt x="141" y="48"/>
                  <a:pt x="141" y="48"/>
                  <a:pt x="141" y="48"/>
                </a:cubicBezTo>
                <a:cubicBezTo>
                  <a:pt x="143" y="48"/>
                  <a:pt x="145" y="50"/>
                  <a:pt x="145" y="52"/>
                </a:cubicBezTo>
                <a:lnTo>
                  <a:pt x="145" y="1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sz="1800">
              <a:solidFill>
                <a:srgbClr val="292929"/>
              </a:solidFill>
            </a:endParaRPr>
          </a:p>
        </p:txBody>
      </p:sp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3" y="0"/>
          <a:ext cx="119093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" y="0"/>
                        <a:ext cx="119093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reeform 6"/>
          <p:cNvSpPr>
            <a:spLocks noEditPoints="1"/>
          </p:cNvSpPr>
          <p:nvPr userDrawn="1">
            <p:custDataLst>
              <p:tags r:id="rId3"/>
            </p:custDataLst>
          </p:nvPr>
        </p:nvSpPr>
        <p:spPr bwMode="auto">
          <a:xfrm>
            <a:off x="6220586" y="2008094"/>
            <a:ext cx="1702251" cy="2169610"/>
          </a:xfrm>
          <a:custGeom>
            <a:avLst/>
            <a:gdLst>
              <a:gd name="T0" fmla="*/ 150 w 154"/>
              <a:gd name="T1" fmla="*/ 40 h 148"/>
              <a:gd name="T2" fmla="*/ 91 w 154"/>
              <a:gd name="T3" fmla="*/ 40 h 148"/>
              <a:gd name="T4" fmla="*/ 124 w 154"/>
              <a:gd name="T5" fmla="*/ 3 h 148"/>
              <a:gd name="T6" fmla="*/ 120 w 154"/>
              <a:gd name="T7" fmla="*/ 0 h 148"/>
              <a:gd name="T8" fmla="*/ 77 w 154"/>
              <a:gd name="T9" fmla="*/ 39 h 148"/>
              <a:gd name="T10" fmla="*/ 36 w 154"/>
              <a:gd name="T11" fmla="*/ 0 h 148"/>
              <a:gd name="T12" fmla="*/ 32 w 154"/>
              <a:gd name="T13" fmla="*/ 3 h 148"/>
              <a:gd name="T14" fmla="*/ 66 w 154"/>
              <a:gd name="T15" fmla="*/ 40 h 148"/>
              <a:gd name="T16" fmla="*/ 4 w 154"/>
              <a:gd name="T17" fmla="*/ 40 h 148"/>
              <a:gd name="T18" fmla="*/ 0 w 154"/>
              <a:gd name="T19" fmla="*/ 44 h 148"/>
              <a:gd name="T20" fmla="*/ 0 w 154"/>
              <a:gd name="T21" fmla="*/ 144 h 148"/>
              <a:gd name="T22" fmla="*/ 4 w 154"/>
              <a:gd name="T23" fmla="*/ 148 h 148"/>
              <a:gd name="T24" fmla="*/ 150 w 154"/>
              <a:gd name="T25" fmla="*/ 148 h 148"/>
              <a:gd name="T26" fmla="*/ 154 w 154"/>
              <a:gd name="T27" fmla="*/ 144 h 148"/>
              <a:gd name="T28" fmla="*/ 154 w 154"/>
              <a:gd name="T29" fmla="*/ 44 h 148"/>
              <a:gd name="T30" fmla="*/ 150 w 154"/>
              <a:gd name="T31" fmla="*/ 40 h 148"/>
              <a:gd name="T32" fmla="*/ 145 w 154"/>
              <a:gd name="T33" fmla="*/ 135 h 148"/>
              <a:gd name="T34" fmla="*/ 141 w 154"/>
              <a:gd name="T35" fmla="*/ 139 h 148"/>
              <a:gd name="T36" fmla="*/ 13 w 154"/>
              <a:gd name="T37" fmla="*/ 139 h 148"/>
              <a:gd name="T38" fmla="*/ 9 w 154"/>
              <a:gd name="T39" fmla="*/ 135 h 148"/>
              <a:gd name="T40" fmla="*/ 9 w 154"/>
              <a:gd name="T41" fmla="*/ 52 h 148"/>
              <a:gd name="T42" fmla="*/ 13 w 154"/>
              <a:gd name="T43" fmla="*/ 48 h 148"/>
              <a:gd name="T44" fmla="*/ 141 w 154"/>
              <a:gd name="T45" fmla="*/ 48 h 148"/>
              <a:gd name="T46" fmla="*/ 145 w 154"/>
              <a:gd name="T47" fmla="*/ 52 h 148"/>
              <a:gd name="T48" fmla="*/ 145 w 154"/>
              <a:gd name="T49" fmla="*/ 135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4" h="148">
                <a:moveTo>
                  <a:pt x="150" y="40"/>
                </a:moveTo>
                <a:cubicBezTo>
                  <a:pt x="91" y="40"/>
                  <a:pt x="91" y="40"/>
                  <a:pt x="91" y="40"/>
                </a:cubicBezTo>
                <a:cubicBezTo>
                  <a:pt x="124" y="3"/>
                  <a:pt x="124" y="3"/>
                  <a:pt x="124" y="3"/>
                </a:cubicBezTo>
                <a:cubicBezTo>
                  <a:pt x="120" y="0"/>
                  <a:pt x="120" y="0"/>
                  <a:pt x="120" y="0"/>
                </a:cubicBezTo>
                <a:cubicBezTo>
                  <a:pt x="77" y="39"/>
                  <a:pt x="77" y="39"/>
                  <a:pt x="77" y="39"/>
                </a:cubicBezTo>
                <a:cubicBezTo>
                  <a:pt x="36" y="0"/>
                  <a:pt x="36" y="0"/>
                  <a:pt x="36" y="0"/>
                </a:cubicBezTo>
                <a:cubicBezTo>
                  <a:pt x="32" y="3"/>
                  <a:pt x="32" y="3"/>
                  <a:pt x="32" y="3"/>
                </a:cubicBezTo>
                <a:cubicBezTo>
                  <a:pt x="66" y="40"/>
                  <a:pt x="66" y="40"/>
                  <a:pt x="66" y="40"/>
                </a:cubicBezTo>
                <a:cubicBezTo>
                  <a:pt x="4" y="40"/>
                  <a:pt x="4" y="40"/>
                  <a:pt x="4" y="40"/>
                </a:cubicBezTo>
                <a:cubicBezTo>
                  <a:pt x="2" y="40"/>
                  <a:pt x="0" y="42"/>
                  <a:pt x="0" y="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6"/>
                  <a:pt x="2" y="148"/>
                  <a:pt x="4" y="148"/>
                </a:cubicBezTo>
                <a:cubicBezTo>
                  <a:pt x="150" y="148"/>
                  <a:pt x="150" y="148"/>
                  <a:pt x="150" y="148"/>
                </a:cubicBezTo>
                <a:cubicBezTo>
                  <a:pt x="152" y="148"/>
                  <a:pt x="154" y="146"/>
                  <a:pt x="154" y="144"/>
                </a:cubicBezTo>
                <a:cubicBezTo>
                  <a:pt x="154" y="44"/>
                  <a:pt x="154" y="44"/>
                  <a:pt x="154" y="44"/>
                </a:cubicBezTo>
                <a:cubicBezTo>
                  <a:pt x="154" y="42"/>
                  <a:pt x="152" y="40"/>
                  <a:pt x="150" y="40"/>
                </a:cubicBezTo>
                <a:close/>
                <a:moveTo>
                  <a:pt x="145" y="135"/>
                </a:moveTo>
                <a:cubicBezTo>
                  <a:pt x="145" y="137"/>
                  <a:pt x="143" y="139"/>
                  <a:pt x="141" y="139"/>
                </a:cubicBezTo>
                <a:cubicBezTo>
                  <a:pt x="13" y="139"/>
                  <a:pt x="13" y="139"/>
                  <a:pt x="13" y="139"/>
                </a:cubicBezTo>
                <a:cubicBezTo>
                  <a:pt x="11" y="139"/>
                  <a:pt x="9" y="137"/>
                  <a:pt x="9" y="135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50"/>
                  <a:pt x="11" y="48"/>
                  <a:pt x="13" y="48"/>
                </a:cubicBezTo>
                <a:cubicBezTo>
                  <a:pt x="141" y="48"/>
                  <a:pt x="141" y="48"/>
                  <a:pt x="141" y="48"/>
                </a:cubicBezTo>
                <a:cubicBezTo>
                  <a:pt x="143" y="48"/>
                  <a:pt x="145" y="50"/>
                  <a:pt x="145" y="52"/>
                </a:cubicBezTo>
                <a:lnTo>
                  <a:pt x="145" y="1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sz="180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30003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082A-7AB5-455C-BBBF-7C57D771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395C1-BF8C-4757-8ED9-A6658D8E7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6DF61-4CB7-4CD1-A1D2-0C84DA81F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85E42-06C0-4095-A9EE-39C1E03C0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A16D1-ADAD-4612-9C7A-4D99A5DF9D1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0656C-005C-4FF4-B167-739D1B936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2838A-EA9A-4C89-AED6-7B8A3287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F454-105E-42E3-9AD9-F19BC23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065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9116-5093-424E-9734-1660BE978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98CFD-4A11-4312-A35D-B8C9C4C7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398C0-1C42-4BD7-A45E-1B75269E1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EACD3A-528D-4402-AA2F-F332604BB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48BF4-AB81-4012-BE93-C40EC2641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92576F-29F8-4E99-8753-4D77150D2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A16D1-ADAD-4612-9C7A-4D99A5DF9D1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C7CED8-6566-45BE-AE81-6A56D17B6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5DF4AD-3FAF-45E6-B7FB-BA8B7E4AA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F454-105E-42E3-9AD9-F19BC23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803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4C31A-24DD-479C-8E99-C6D9BBA1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1F596-00AF-47AD-BD39-7298DB834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A16D1-ADAD-4612-9C7A-4D99A5DF9D1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C94BE-022D-4B49-A978-706F4EBD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CD15A-1F39-4973-B9D7-CC1F2BFC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F454-105E-42E3-9AD9-F19BC23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932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44C5CD-D507-4DBA-8C7B-DD2931A13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A16D1-ADAD-4612-9C7A-4D99A5DF9D1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3D67B2-E28E-4483-8391-89CE6FA1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8A63-4493-42E9-9FF1-9569D072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F454-105E-42E3-9AD9-F19BC23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8456-89C7-4391-B8EB-378470090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26471-8B1D-4CBA-B7D5-69106E9EF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1AD5B-4DBE-4C6F-9E98-1224D7387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90BB9-2998-482B-ACCC-BE0755AE3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A16D1-ADAD-4612-9C7A-4D99A5DF9D1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3631C-C905-4929-9BAB-5DAD585B2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C635B-47E5-4EE0-AA23-436AFEE5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F454-105E-42E3-9AD9-F19BC23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863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AFAA-0C32-446D-BE3E-C1B6A5DA6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767298-6552-46DF-83B9-41CE7D11B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DA796-4146-45B8-9887-5589ACF61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65F7C-79C1-4796-B719-AE66E1DE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A16D1-ADAD-4612-9C7A-4D99A5DF9D1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2C69A-E990-4555-864C-AE51E241E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61BDF-D7E1-49F2-8312-0817F80DF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F454-105E-42E3-9AD9-F19BC23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564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6267-FAC4-42D4-939C-A1CEBE7B5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B6B99-2365-4BA1-90E9-FB7DB9D00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D0C96-C576-4439-BF67-CFE50C7C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A16D1-ADAD-4612-9C7A-4D99A5DF9D1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52D8D-0209-498F-B445-E133831B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B6039-FB09-453C-8221-172467D7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F454-105E-42E3-9AD9-F19BC23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980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9582C5-0481-4A99-B191-C854A411D8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C8BAF-E95F-496C-B301-91A7B6DBD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BD6E1-390C-4112-BBA8-A4F70361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A16D1-ADAD-4612-9C7A-4D99A5DF9D1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5F9C6-DA88-4750-862F-4454B38DB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7E414-631F-4CE7-8628-255606687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F454-105E-42E3-9AD9-F19BC23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2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mo, Video etc. &quot;special&quot; slides">
    <p:bg>
      <p:bgPr>
        <a:solidFill>
          <a:schemeClr val="accent2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7215" y="1447800"/>
            <a:ext cx="3154787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6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7213" y="5630478"/>
            <a:ext cx="3154788" cy="461665"/>
          </a:xfrm>
        </p:spPr>
        <p:txBody>
          <a:bodyPr>
            <a:noAutofit/>
          </a:bodyPr>
          <a:lstStyle>
            <a:lvl1pPr marL="0" indent="0" algn="l" defTabSz="685755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1800" kern="12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417215" y="4160520"/>
            <a:ext cx="6656137" cy="1274538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4950" b="0" i="0" u="none" strike="noStrike" kern="1200" cap="none" spc="-482" normalizeH="0" baseline="0" noProof="0" dirty="0" smtClean="0">
                <a:ln w="11430"/>
                <a:solidFill>
                  <a:schemeClr val="accent2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grpSp>
        <p:nvGrpSpPr>
          <p:cNvPr id="8" name="Group 7"/>
          <p:cNvGrpSpPr/>
          <p:nvPr/>
        </p:nvGrpSpPr>
        <p:grpSpPr bwMode="black">
          <a:xfrm>
            <a:off x="5929975" y="2242931"/>
            <a:ext cx="2383307" cy="1934622"/>
            <a:chOff x="10387012" y="4179358"/>
            <a:chExt cx="974726" cy="593725"/>
          </a:xfrm>
          <a:solidFill>
            <a:srgbClr val="FFFFFF"/>
          </a:solidFill>
        </p:grpSpPr>
        <p:sp>
          <p:nvSpPr>
            <p:cNvPr id="9" name="Freeform 26"/>
            <p:cNvSpPr>
              <a:spLocks/>
            </p:cNvSpPr>
            <p:nvPr/>
          </p:nvSpPr>
          <p:spPr bwMode="black">
            <a:xfrm>
              <a:off x="10506075" y="4258733"/>
              <a:ext cx="706438" cy="514350"/>
            </a:xfrm>
            <a:custGeom>
              <a:avLst/>
              <a:gdLst>
                <a:gd name="T0" fmla="*/ 183 w 188"/>
                <a:gd name="T1" fmla="*/ 84 h 137"/>
                <a:gd name="T2" fmla="*/ 104 w 188"/>
                <a:gd name="T3" fmla="*/ 27 h 137"/>
                <a:gd name="T4" fmla="*/ 86 w 188"/>
                <a:gd name="T5" fmla="*/ 19 h 137"/>
                <a:gd name="T6" fmla="*/ 59 w 188"/>
                <a:gd name="T7" fmla="*/ 34 h 137"/>
                <a:gd name="T8" fmla="*/ 56 w 188"/>
                <a:gd name="T9" fmla="*/ 36 h 137"/>
                <a:gd name="T10" fmla="*/ 43 w 188"/>
                <a:gd name="T11" fmla="*/ 38 h 137"/>
                <a:gd name="T12" fmla="*/ 43 w 188"/>
                <a:gd name="T13" fmla="*/ 38 h 137"/>
                <a:gd name="T14" fmla="*/ 26 w 188"/>
                <a:gd name="T15" fmla="*/ 27 h 137"/>
                <a:gd name="T16" fmla="*/ 24 w 188"/>
                <a:gd name="T17" fmla="*/ 14 h 137"/>
                <a:gd name="T18" fmla="*/ 31 w 188"/>
                <a:gd name="T19" fmla="*/ 0 h 137"/>
                <a:gd name="T20" fmla="*/ 21 w 188"/>
                <a:gd name="T21" fmla="*/ 0 h 137"/>
                <a:gd name="T22" fmla="*/ 1 w 188"/>
                <a:gd name="T23" fmla="*/ 79 h 137"/>
                <a:gd name="T24" fmla="*/ 4 w 188"/>
                <a:gd name="T25" fmla="*/ 80 h 137"/>
                <a:gd name="T26" fmla="*/ 16 w 188"/>
                <a:gd name="T27" fmla="*/ 70 h 137"/>
                <a:gd name="T28" fmla="*/ 22 w 188"/>
                <a:gd name="T29" fmla="*/ 70 h 137"/>
                <a:gd name="T30" fmla="*/ 32 w 188"/>
                <a:gd name="T31" fmla="*/ 74 h 137"/>
                <a:gd name="T32" fmla="*/ 43 w 188"/>
                <a:gd name="T33" fmla="*/ 72 h 137"/>
                <a:gd name="T34" fmla="*/ 44 w 188"/>
                <a:gd name="T35" fmla="*/ 72 h 137"/>
                <a:gd name="T36" fmla="*/ 53 w 188"/>
                <a:gd name="T37" fmla="*/ 76 h 137"/>
                <a:gd name="T38" fmla="*/ 65 w 188"/>
                <a:gd name="T39" fmla="*/ 74 h 137"/>
                <a:gd name="T40" fmla="*/ 67 w 188"/>
                <a:gd name="T41" fmla="*/ 74 h 137"/>
                <a:gd name="T42" fmla="*/ 80 w 188"/>
                <a:gd name="T43" fmla="*/ 88 h 137"/>
                <a:gd name="T44" fmla="*/ 83 w 188"/>
                <a:gd name="T45" fmla="*/ 88 h 137"/>
                <a:gd name="T46" fmla="*/ 85 w 188"/>
                <a:gd name="T47" fmla="*/ 89 h 137"/>
                <a:gd name="T48" fmla="*/ 99 w 188"/>
                <a:gd name="T49" fmla="*/ 108 h 137"/>
                <a:gd name="T50" fmla="*/ 99 w 188"/>
                <a:gd name="T51" fmla="*/ 110 h 137"/>
                <a:gd name="T52" fmla="*/ 96 w 188"/>
                <a:gd name="T53" fmla="*/ 124 h 137"/>
                <a:gd name="T54" fmla="*/ 114 w 188"/>
                <a:gd name="T55" fmla="*/ 137 h 137"/>
                <a:gd name="T56" fmla="*/ 123 w 188"/>
                <a:gd name="T57" fmla="*/ 132 h 137"/>
                <a:gd name="T58" fmla="*/ 124 w 188"/>
                <a:gd name="T59" fmla="*/ 124 h 137"/>
                <a:gd name="T60" fmla="*/ 108 w 188"/>
                <a:gd name="T61" fmla="*/ 112 h 137"/>
                <a:gd name="T62" fmla="*/ 107 w 188"/>
                <a:gd name="T63" fmla="*/ 109 h 137"/>
                <a:gd name="T64" fmla="*/ 110 w 188"/>
                <a:gd name="T65" fmla="*/ 109 h 137"/>
                <a:gd name="T66" fmla="*/ 136 w 188"/>
                <a:gd name="T67" fmla="*/ 127 h 137"/>
                <a:gd name="T68" fmla="*/ 145 w 188"/>
                <a:gd name="T69" fmla="*/ 123 h 137"/>
                <a:gd name="T70" fmla="*/ 147 w 188"/>
                <a:gd name="T71" fmla="*/ 114 h 137"/>
                <a:gd name="T72" fmla="*/ 117 w 188"/>
                <a:gd name="T73" fmla="*/ 93 h 137"/>
                <a:gd name="T74" fmla="*/ 117 w 188"/>
                <a:gd name="T75" fmla="*/ 90 h 137"/>
                <a:gd name="T76" fmla="*/ 120 w 188"/>
                <a:gd name="T77" fmla="*/ 89 h 137"/>
                <a:gd name="T78" fmla="*/ 156 w 188"/>
                <a:gd name="T79" fmla="*/ 116 h 137"/>
                <a:gd name="T80" fmla="*/ 165 w 188"/>
                <a:gd name="T81" fmla="*/ 111 h 137"/>
                <a:gd name="T82" fmla="*/ 167 w 188"/>
                <a:gd name="T83" fmla="*/ 102 h 137"/>
                <a:gd name="T84" fmla="*/ 137 w 188"/>
                <a:gd name="T85" fmla="*/ 81 h 137"/>
                <a:gd name="T86" fmla="*/ 136 w 188"/>
                <a:gd name="T87" fmla="*/ 78 h 137"/>
                <a:gd name="T88" fmla="*/ 139 w 188"/>
                <a:gd name="T89" fmla="*/ 77 h 137"/>
                <a:gd name="T90" fmla="*/ 176 w 188"/>
                <a:gd name="T91" fmla="*/ 104 h 137"/>
                <a:gd name="T92" fmla="*/ 185 w 188"/>
                <a:gd name="T93" fmla="*/ 99 h 137"/>
                <a:gd name="T94" fmla="*/ 183 w 188"/>
                <a:gd name="T95" fmla="*/ 8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8" h="137">
                  <a:moveTo>
                    <a:pt x="183" y="84"/>
                  </a:moveTo>
                  <a:cubicBezTo>
                    <a:pt x="104" y="27"/>
                    <a:pt x="104" y="27"/>
                    <a:pt x="104" y="27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2" y="38"/>
                    <a:pt x="47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36" y="38"/>
                    <a:pt x="30" y="34"/>
                    <a:pt x="26" y="27"/>
                  </a:cubicBezTo>
                  <a:cubicBezTo>
                    <a:pt x="24" y="23"/>
                    <a:pt x="23" y="19"/>
                    <a:pt x="24" y="14"/>
                  </a:cubicBezTo>
                  <a:cubicBezTo>
                    <a:pt x="24" y="9"/>
                    <a:pt x="27" y="4"/>
                    <a:pt x="31" y="0"/>
                  </a:cubicBezTo>
                  <a:cubicBezTo>
                    <a:pt x="25" y="0"/>
                    <a:pt x="21" y="0"/>
                    <a:pt x="21" y="0"/>
                  </a:cubicBezTo>
                  <a:cubicBezTo>
                    <a:pt x="21" y="0"/>
                    <a:pt x="0" y="40"/>
                    <a:pt x="1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6" y="75"/>
                    <a:pt x="10" y="72"/>
                    <a:pt x="16" y="70"/>
                  </a:cubicBezTo>
                  <a:cubicBezTo>
                    <a:pt x="18" y="70"/>
                    <a:pt x="20" y="70"/>
                    <a:pt x="22" y="70"/>
                  </a:cubicBezTo>
                  <a:cubicBezTo>
                    <a:pt x="25" y="70"/>
                    <a:pt x="29" y="72"/>
                    <a:pt x="32" y="74"/>
                  </a:cubicBezTo>
                  <a:cubicBezTo>
                    <a:pt x="35" y="72"/>
                    <a:pt x="39" y="71"/>
                    <a:pt x="43" y="72"/>
                  </a:cubicBezTo>
                  <a:cubicBezTo>
                    <a:pt x="43" y="72"/>
                    <a:pt x="44" y="72"/>
                    <a:pt x="44" y="72"/>
                  </a:cubicBezTo>
                  <a:cubicBezTo>
                    <a:pt x="48" y="72"/>
                    <a:pt x="51" y="74"/>
                    <a:pt x="53" y="76"/>
                  </a:cubicBezTo>
                  <a:cubicBezTo>
                    <a:pt x="56" y="74"/>
                    <a:pt x="60" y="73"/>
                    <a:pt x="65" y="74"/>
                  </a:cubicBezTo>
                  <a:cubicBezTo>
                    <a:pt x="65" y="74"/>
                    <a:pt x="66" y="74"/>
                    <a:pt x="67" y="74"/>
                  </a:cubicBezTo>
                  <a:cubicBezTo>
                    <a:pt x="74" y="76"/>
                    <a:pt x="79" y="81"/>
                    <a:pt x="80" y="88"/>
                  </a:cubicBezTo>
                  <a:cubicBezTo>
                    <a:pt x="81" y="88"/>
                    <a:pt x="82" y="88"/>
                    <a:pt x="83" y="88"/>
                  </a:cubicBezTo>
                  <a:cubicBezTo>
                    <a:pt x="84" y="88"/>
                    <a:pt x="84" y="88"/>
                    <a:pt x="85" y="89"/>
                  </a:cubicBezTo>
                  <a:cubicBezTo>
                    <a:pt x="94" y="91"/>
                    <a:pt x="100" y="99"/>
                    <a:pt x="99" y="108"/>
                  </a:cubicBezTo>
                  <a:cubicBezTo>
                    <a:pt x="99" y="109"/>
                    <a:pt x="99" y="110"/>
                    <a:pt x="99" y="110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7" y="137"/>
                    <a:pt x="120" y="135"/>
                    <a:pt x="123" y="132"/>
                  </a:cubicBezTo>
                  <a:cubicBezTo>
                    <a:pt x="124" y="130"/>
                    <a:pt x="125" y="127"/>
                    <a:pt x="124" y="124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7" y="111"/>
                    <a:pt x="107" y="110"/>
                    <a:pt x="107" y="109"/>
                  </a:cubicBezTo>
                  <a:cubicBezTo>
                    <a:pt x="108" y="108"/>
                    <a:pt x="109" y="108"/>
                    <a:pt x="110" y="109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40" y="127"/>
                    <a:pt x="143" y="126"/>
                    <a:pt x="145" y="123"/>
                  </a:cubicBezTo>
                  <a:cubicBezTo>
                    <a:pt x="147" y="120"/>
                    <a:pt x="147" y="117"/>
                    <a:pt x="147" y="114"/>
                  </a:cubicBezTo>
                  <a:cubicBezTo>
                    <a:pt x="117" y="93"/>
                    <a:pt x="117" y="93"/>
                    <a:pt x="117" y="93"/>
                  </a:cubicBezTo>
                  <a:cubicBezTo>
                    <a:pt x="116" y="92"/>
                    <a:pt x="116" y="91"/>
                    <a:pt x="117" y="90"/>
                  </a:cubicBezTo>
                  <a:cubicBezTo>
                    <a:pt x="117" y="89"/>
                    <a:pt x="119" y="89"/>
                    <a:pt x="120" y="89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9" y="116"/>
                    <a:pt x="163" y="114"/>
                    <a:pt x="165" y="111"/>
                  </a:cubicBezTo>
                  <a:cubicBezTo>
                    <a:pt x="167" y="108"/>
                    <a:pt x="167" y="105"/>
                    <a:pt x="167" y="102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36" y="80"/>
                    <a:pt x="136" y="79"/>
                    <a:pt x="136" y="78"/>
                  </a:cubicBezTo>
                  <a:cubicBezTo>
                    <a:pt x="137" y="77"/>
                    <a:pt x="138" y="76"/>
                    <a:pt x="139" y="77"/>
                  </a:cubicBezTo>
                  <a:cubicBezTo>
                    <a:pt x="176" y="104"/>
                    <a:pt x="176" y="104"/>
                    <a:pt x="176" y="104"/>
                  </a:cubicBezTo>
                  <a:cubicBezTo>
                    <a:pt x="180" y="104"/>
                    <a:pt x="183" y="102"/>
                    <a:pt x="185" y="99"/>
                  </a:cubicBezTo>
                  <a:cubicBezTo>
                    <a:pt x="188" y="94"/>
                    <a:pt x="187" y="87"/>
                    <a:pt x="183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en-US" sz="1200">
                <a:solidFill>
                  <a:srgbClr val="292929"/>
                </a:solidFill>
              </a:endParaRPr>
            </a:p>
          </p:txBody>
        </p:sp>
        <p:sp>
          <p:nvSpPr>
            <p:cNvPr id="12" name="Freeform 27"/>
            <p:cNvSpPr>
              <a:spLocks/>
            </p:cNvSpPr>
            <p:nvPr/>
          </p:nvSpPr>
          <p:spPr bwMode="black">
            <a:xfrm>
              <a:off x="10615612" y="4179358"/>
              <a:ext cx="657225" cy="376238"/>
            </a:xfrm>
            <a:custGeom>
              <a:avLst/>
              <a:gdLst>
                <a:gd name="T0" fmla="*/ 127 w 175"/>
                <a:gd name="T1" fmla="*/ 31 h 100"/>
                <a:gd name="T2" fmla="*/ 119 w 175"/>
                <a:gd name="T3" fmla="*/ 28 h 100"/>
                <a:gd name="T4" fmla="*/ 62 w 175"/>
                <a:gd name="T5" fmla="*/ 2 h 100"/>
                <a:gd name="T6" fmla="*/ 49 w 175"/>
                <a:gd name="T7" fmla="*/ 3 h 100"/>
                <a:gd name="T8" fmla="*/ 26 w 175"/>
                <a:gd name="T9" fmla="*/ 16 h 100"/>
                <a:gd name="T10" fmla="*/ 9 w 175"/>
                <a:gd name="T11" fmla="*/ 25 h 100"/>
                <a:gd name="T12" fmla="*/ 4 w 175"/>
                <a:gd name="T13" fmla="*/ 45 h 100"/>
                <a:gd name="T14" fmla="*/ 15 w 175"/>
                <a:gd name="T15" fmla="*/ 52 h 100"/>
                <a:gd name="T16" fmla="*/ 23 w 175"/>
                <a:gd name="T17" fmla="*/ 50 h 100"/>
                <a:gd name="T18" fmla="*/ 23 w 175"/>
                <a:gd name="T19" fmla="*/ 50 h 100"/>
                <a:gd name="T20" fmla="*/ 57 w 175"/>
                <a:gd name="T21" fmla="*/ 32 h 100"/>
                <a:gd name="T22" fmla="*/ 79 w 175"/>
                <a:gd name="T23" fmla="*/ 42 h 100"/>
                <a:gd name="T24" fmla="*/ 109 w 175"/>
                <a:gd name="T25" fmla="*/ 64 h 100"/>
                <a:gd name="T26" fmla="*/ 158 w 175"/>
                <a:gd name="T27" fmla="*/ 99 h 100"/>
                <a:gd name="T28" fmla="*/ 159 w 175"/>
                <a:gd name="T29" fmla="*/ 100 h 100"/>
                <a:gd name="T30" fmla="*/ 173 w 175"/>
                <a:gd name="T31" fmla="*/ 97 h 100"/>
                <a:gd name="T32" fmla="*/ 154 w 175"/>
                <a:gd name="T33" fmla="*/ 29 h 100"/>
                <a:gd name="T34" fmla="*/ 127 w 175"/>
                <a:gd name="T35" fmla="*/ 3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100">
                  <a:moveTo>
                    <a:pt x="127" y="31"/>
                  </a:moveTo>
                  <a:cubicBezTo>
                    <a:pt x="125" y="31"/>
                    <a:pt x="122" y="30"/>
                    <a:pt x="119" y="28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8" y="0"/>
                    <a:pt x="53" y="1"/>
                    <a:pt x="49" y="3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" y="29"/>
                    <a:pt x="0" y="38"/>
                    <a:pt x="4" y="45"/>
                  </a:cubicBezTo>
                  <a:cubicBezTo>
                    <a:pt x="6" y="49"/>
                    <a:pt x="10" y="52"/>
                    <a:pt x="15" y="52"/>
                  </a:cubicBezTo>
                  <a:cubicBezTo>
                    <a:pt x="18" y="52"/>
                    <a:pt x="21" y="52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8" y="99"/>
                    <a:pt x="159" y="100"/>
                    <a:pt x="159" y="100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75" y="51"/>
                    <a:pt x="154" y="29"/>
                    <a:pt x="154" y="29"/>
                  </a:cubicBezTo>
                  <a:cubicBezTo>
                    <a:pt x="154" y="29"/>
                    <a:pt x="133" y="33"/>
                    <a:pt x="12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en-US" sz="1200">
                <a:solidFill>
                  <a:srgbClr val="292929"/>
                </a:solidFill>
              </a:endParaRPr>
            </a:p>
          </p:txBody>
        </p:sp>
        <p:sp>
          <p:nvSpPr>
            <p:cNvPr id="14" name="Freeform 28"/>
            <p:cNvSpPr>
              <a:spLocks/>
            </p:cNvSpPr>
            <p:nvPr/>
          </p:nvSpPr>
          <p:spPr bwMode="black">
            <a:xfrm>
              <a:off x="10536237" y="4544483"/>
              <a:ext cx="319088" cy="220663"/>
            </a:xfrm>
            <a:custGeom>
              <a:avLst/>
              <a:gdLst>
                <a:gd name="T0" fmla="*/ 76 w 85"/>
                <a:gd name="T1" fmla="*/ 20 h 59"/>
                <a:gd name="T2" fmla="*/ 64 w 85"/>
                <a:gd name="T3" fmla="*/ 25 h 59"/>
                <a:gd name="T4" fmla="*/ 65 w 85"/>
                <a:gd name="T5" fmla="*/ 18 h 59"/>
                <a:gd name="T6" fmla="*/ 57 w 85"/>
                <a:gd name="T7" fmla="*/ 5 h 59"/>
                <a:gd name="T8" fmla="*/ 44 w 85"/>
                <a:gd name="T9" fmla="*/ 13 h 59"/>
                <a:gd name="T10" fmla="*/ 44 w 85"/>
                <a:gd name="T11" fmla="*/ 14 h 59"/>
                <a:gd name="T12" fmla="*/ 35 w 85"/>
                <a:gd name="T13" fmla="*/ 3 h 59"/>
                <a:gd name="T14" fmla="*/ 23 w 85"/>
                <a:gd name="T15" fmla="*/ 10 h 59"/>
                <a:gd name="T16" fmla="*/ 23 w 85"/>
                <a:gd name="T17" fmla="*/ 10 h 59"/>
                <a:gd name="T18" fmla="*/ 10 w 85"/>
                <a:gd name="T19" fmla="*/ 1 h 59"/>
                <a:gd name="T20" fmla="*/ 1 w 85"/>
                <a:gd name="T21" fmla="*/ 14 h 59"/>
                <a:gd name="T22" fmla="*/ 4 w 85"/>
                <a:gd name="T23" fmla="*/ 28 h 59"/>
                <a:gd name="T24" fmla="*/ 14 w 85"/>
                <a:gd name="T25" fmla="*/ 36 h 59"/>
                <a:gd name="T26" fmla="*/ 17 w 85"/>
                <a:gd name="T27" fmla="*/ 36 h 59"/>
                <a:gd name="T28" fmla="*/ 19 w 85"/>
                <a:gd name="T29" fmla="*/ 35 h 59"/>
                <a:gd name="T30" fmla="*/ 27 w 85"/>
                <a:gd name="T31" fmla="*/ 43 h 59"/>
                <a:gd name="T32" fmla="*/ 28 w 85"/>
                <a:gd name="T33" fmla="*/ 43 h 59"/>
                <a:gd name="T34" fmla="*/ 39 w 85"/>
                <a:gd name="T35" fmla="*/ 38 h 59"/>
                <a:gd name="T36" fmla="*/ 38 w 85"/>
                <a:gd name="T37" fmla="*/ 39 h 59"/>
                <a:gd name="T38" fmla="*/ 47 w 85"/>
                <a:gd name="T39" fmla="*/ 52 h 59"/>
                <a:gd name="T40" fmla="*/ 48 w 85"/>
                <a:gd name="T41" fmla="*/ 52 h 59"/>
                <a:gd name="T42" fmla="*/ 58 w 85"/>
                <a:gd name="T43" fmla="*/ 47 h 59"/>
                <a:gd name="T44" fmla="*/ 67 w 85"/>
                <a:gd name="T45" fmla="*/ 59 h 59"/>
                <a:gd name="T46" fmla="*/ 68 w 85"/>
                <a:gd name="T47" fmla="*/ 59 h 59"/>
                <a:gd name="T48" fmla="*/ 80 w 85"/>
                <a:gd name="T49" fmla="*/ 50 h 59"/>
                <a:gd name="T50" fmla="*/ 84 w 85"/>
                <a:gd name="T51" fmla="*/ 33 h 59"/>
                <a:gd name="T52" fmla="*/ 76 w 85"/>
                <a:gd name="T53" fmla="*/ 2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5" h="59">
                  <a:moveTo>
                    <a:pt x="76" y="20"/>
                  </a:moveTo>
                  <a:cubicBezTo>
                    <a:pt x="71" y="19"/>
                    <a:pt x="66" y="21"/>
                    <a:pt x="64" y="2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7" y="12"/>
                    <a:pt x="63" y="6"/>
                    <a:pt x="57" y="5"/>
                  </a:cubicBezTo>
                  <a:cubicBezTo>
                    <a:pt x="51" y="4"/>
                    <a:pt x="45" y="7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9"/>
                    <a:pt x="40" y="4"/>
                    <a:pt x="35" y="3"/>
                  </a:cubicBezTo>
                  <a:cubicBezTo>
                    <a:pt x="30" y="2"/>
                    <a:pt x="24" y="5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4"/>
                    <a:pt x="15" y="0"/>
                    <a:pt x="10" y="1"/>
                  </a:cubicBezTo>
                  <a:cubicBezTo>
                    <a:pt x="4" y="3"/>
                    <a:pt x="0" y="8"/>
                    <a:pt x="1" y="14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32"/>
                    <a:pt x="9" y="36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9" y="35"/>
                  </a:cubicBezTo>
                  <a:cubicBezTo>
                    <a:pt x="20" y="39"/>
                    <a:pt x="23" y="42"/>
                    <a:pt x="27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2" y="43"/>
                    <a:pt x="36" y="41"/>
                    <a:pt x="39" y="38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44"/>
                    <a:pt x="41" y="50"/>
                    <a:pt x="47" y="52"/>
                  </a:cubicBezTo>
                  <a:cubicBezTo>
                    <a:pt x="47" y="52"/>
                    <a:pt x="47" y="52"/>
                    <a:pt x="48" y="52"/>
                  </a:cubicBezTo>
                  <a:cubicBezTo>
                    <a:pt x="52" y="52"/>
                    <a:pt x="56" y="50"/>
                    <a:pt x="58" y="47"/>
                  </a:cubicBezTo>
                  <a:cubicBezTo>
                    <a:pt x="58" y="52"/>
                    <a:pt x="61" y="57"/>
                    <a:pt x="67" y="59"/>
                  </a:cubicBezTo>
                  <a:cubicBezTo>
                    <a:pt x="67" y="59"/>
                    <a:pt x="67" y="59"/>
                    <a:pt x="68" y="59"/>
                  </a:cubicBezTo>
                  <a:cubicBezTo>
                    <a:pt x="73" y="59"/>
                    <a:pt x="78" y="56"/>
                    <a:pt x="80" y="50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5" y="27"/>
                    <a:pt x="81" y="21"/>
                    <a:pt x="76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en-US" sz="1200">
                <a:solidFill>
                  <a:srgbClr val="292929"/>
                </a:solidFill>
              </a:endParaRPr>
            </a:p>
          </p:txBody>
        </p:sp>
        <p:sp>
          <p:nvSpPr>
            <p:cNvPr id="15" name="Freeform 29"/>
            <p:cNvSpPr>
              <a:spLocks/>
            </p:cNvSpPr>
            <p:nvPr/>
          </p:nvSpPr>
          <p:spPr bwMode="black">
            <a:xfrm>
              <a:off x="11207750" y="4239683"/>
              <a:ext cx="153988" cy="319088"/>
            </a:xfrm>
            <a:custGeom>
              <a:avLst/>
              <a:gdLst>
                <a:gd name="T0" fmla="*/ 41 w 41"/>
                <a:gd name="T1" fmla="*/ 77 h 85"/>
                <a:gd name="T2" fmla="*/ 33 w 41"/>
                <a:gd name="T3" fmla="*/ 7 h 85"/>
                <a:gd name="T4" fmla="*/ 24 w 41"/>
                <a:gd name="T5" fmla="*/ 1 h 85"/>
                <a:gd name="T6" fmla="*/ 0 w 41"/>
                <a:gd name="T7" fmla="*/ 7 h 85"/>
                <a:gd name="T8" fmla="*/ 22 w 41"/>
                <a:gd name="T9" fmla="*/ 85 h 85"/>
                <a:gd name="T10" fmla="*/ 33 w 41"/>
                <a:gd name="T11" fmla="*/ 85 h 85"/>
                <a:gd name="T12" fmla="*/ 41 w 41"/>
                <a:gd name="T13" fmla="*/ 7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85">
                  <a:moveTo>
                    <a:pt x="41" y="77"/>
                  </a:moveTo>
                  <a:cubicBezTo>
                    <a:pt x="33" y="7"/>
                    <a:pt x="33" y="7"/>
                    <a:pt x="33" y="7"/>
                  </a:cubicBezTo>
                  <a:cubicBezTo>
                    <a:pt x="32" y="2"/>
                    <a:pt x="28" y="0"/>
                    <a:pt x="24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25" y="32"/>
                    <a:pt x="22" y="85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8" y="85"/>
                    <a:pt x="41" y="81"/>
                    <a:pt x="41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en-US" sz="1200">
                <a:solidFill>
                  <a:srgbClr val="292929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black">
            <a:xfrm>
              <a:off x="10387012" y="4206346"/>
              <a:ext cx="176213" cy="352425"/>
            </a:xfrm>
            <a:custGeom>
              <a:avLst/>
              <a:gdLst>
                <a:gd name="T0" fmla="*/ 47 w 47"/>
                <a:gd name="T1" fmla="*/ 9 h 94"/>
                <a:gd name="T2" fmla="*/ 35 w 47"/>
                <a:gd name="T3" fmla="*/ 2 h 94"/>
                <a:gd name="T4" fmla="*/ 25 w 47"/>
                <a:gd name="T5" fmla="*/ 6 h 94"/>
                <a:gd name="T6" fmla="*/ 2 w 47"/>
                <a:gd name="T7" fmla="*/ 81 h 94"/>
                <a:gd name="T8" fmla="*/ 7 w 47"/>
                <a:gd name="T9" fmla="*/ 90 h 94"/>
                <a:gd name="T10" fmla="*/ 26 w 47"/>
                <a:gd name="T11" fmla="*/ 94 h 94"/>
                <a:gd name="T12" fmla="*/ 47 w 47"/>
                <a:gd name="T13" fmla="*/ 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47" y="9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1" y="0"/>
                    <a:pt x="27" y="2"/>
                    <a:pt x="25" y="6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0" y="86"/>
                    <a:pt x="3" y="90"/>
                    <a:pt x="7" y="90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4" y="52"/>
                    <a:pt x="47" y="9"/>
                    <a:pt x="47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en-US" sz="1200">
                <a:solidFill>
                  <a:srgbClr val="292929"/>
                </a:solidFill>
              </a:endParaRPr>
            </a:p>
          </p:txBody>
        </p:sp>
      </p:grpSp>
      <p:graphicFrame>
        <p:nvGraphicFramePr>
          <p:cNvPr id="11" name="Object 10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3" y="0"/>
          <a:ext cx="119093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" y="0"/>
                        <a:ext cx="119093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 userDrawn="1">
            <p:custDataLst>
              <p:tags r:id="rId3"/>
            </p:custDataLst>
          </p:nvPr>
        </p:nvGrpSpPr>
        <p:grpSpPr bwMode="black">
          <a:xfrm>
            <a:off x="5929975" y="2242931"/>
            <a:ext cx="2383307" cy="1934622"/>
            <a:chOff x="10387012" y="4179358"/>
            <a:chExt cx="974726" cy="593725"/>
          </a:xfrm>
          <a:solidFill>
            <a:srgbClr val="FFFFFF"/>
          </a:solidFill>
        </p:grpSpPr>
        <p:sp>
          <p:nvSpPr>
            <p:cNvPr id="17" name="Freeform 26"/>
            <p:cNvSpPr>
              <a:spLocks/>
            </p:cNvSpPr>
            <p:nvPr/>
          </p:nvSpPr>
          <p:spPr bwMode="black">
            <a:xfrm>
              <a:off x="10506075" y="4258733"/>
              <a:ext cx="706438" cy="514350"/>
            </a:xfrm>
            <a:custGeom>
              <a:avLst/>
              <a:gdLst>
                <a:gd name="T0" fmla="*/ 183 w 188"/>
                <a:gd name="T1" fmla="*/ 84 h 137"/>
                <a:gd name="T2" fmla="*/ 104 w 188"/>
                <a:gd name="T3" fmla="*/ 27 h 137"/>
                <a:gd name="T4" fmla="*/ 86 w 188"/>
                <a:gd name="T5" fmla="*/ 19 h 137"/>
                <a:gd name="T6" fmla="*/ 59 w 188"/>
                <a:gd name="T7" fmla="*/ 34 h 137"/>
                <a:gd name="T8" fmla="*/ 56 w 188"/>
                <a:gd name="T9" fmla="*/ 36 h 137"/>
                <a:gd name="T10" fmla="*/ 43 w 188"/>
                <a:gd name="T11" fmla="*/ 38 h 137"/>
                <a:gd name="T12" fmla="*/ 43 w 188"/>
                <a:gd name="T13" fmla="*/ 38 h 137"/>
                <a:gd name="T14" fmla="*/ 26 w 188"/>
                <a:gd name="T15" fmla="*/ 27 h 137"/>
                <a:gd name="T16" fmla="*/ 24 w 188"/>
                <a:gd name="T17" fmla="*/ 14 h 137"/>
                <a:gd name="T18" fmla="*/ 31 w 188"/>
                <a:gd name="T19" fmla="*/ 0 h 137"/>
                <a:gd name="T20" fmla="*/ 21 w 188"/>
                <a:gd name="T21" fmla="*/ 0 h 137"/>
                <a:gd name="T22" fmla="*/ 1 w 188"/>
                <a:gd name="T23" fmla="*/ 79 h 137"/>
                <a:gd name="T24" fmla="*/ 4 w 188"/>
                <a:gd name="T25" fmla="*/ 80 h 137"/>
                <a:gd name="T26" fmla="*/ 16 w 188"/>
                <a:gd name="T27" fmla="*/ 70 h 137"/>
                <a:gd name="T28" fmla="*/ 22 w 188"/>
                <a:gd name="T29" fmla="*/ 70 h 137"/>
                <a:gd name="T30" fmla="*/ 32 w 188"/>
                <a:gd name="T31" fmla="*/ 74 h 137"/>
                <a:gd name="T32" fmla="*/ 43 w 188"/>
                <a:gd name="T33" fmla="*/ 72 h 137"/>
                <a:gd name="T34" fmla="*/ 44 w 188"/>
                <a:gd name="T35" fmla="*/ 72 h 137"/>
                <a:gd name="T36" fmla="*/ 53 w 188"/>
                <a:gd name="T37" fmla="*/ 76 h 137"/>
                <a:gd name="T38" fmla="*/ 65 w 188"/>
                <a:gd name="T39" fmla="*/ 74 h 137"/>
                <a:gd name="T40" fmla="*/ 67 w 188"/>
                <a:gd name="T41" fmla="*/ 74 h 137"/>
                <a:gd name="T42" fmla="*/ 80 w 188"/>
                <a:gd name="T43" fmla="*/ 88 h 137"/>
                <a:gd name="T44" fmla="*/ 83 w 188"/>
                <a:gd name="T45" fmla="*/ 88 h 137"/>
                <a:gd name="T46" fmla="*/ 85 w 188"/>
                <a:gd name="T47" fmla="*/ 89 h 137"/>
                <a:gd name="T48" fmla="*/ 99 w 188"/>
                <a:gd name="T49" fmla="*/ 108 h 137"/>
                <a:gd name="T50" fmla="*/ 99 w 188"/>
                <a:gd name="T51" fmla="*/ 110 h 137"/>
                <a:gd name="T52" fmla="*/ 96 w 188"/>
                <a:gd name="T53" fmla="*/ 124 h 137"/>
                <a:gd name="T54" fmla="*/ 114 w 188"/>
                <a:gd name="T55" fmla="*/ 137 h 137"/>
                <a:gd name="T56" fmla="*/ 123 w 188"/>
                <a:gd name="T57" fmla="*/ 132 h 137"/>
                <a:gd name="T58" fmla="*/ 124 w 188"/>
                <a:gd name="T59" fmla="*/ 124 h 137"/>
                <a:gd name="T60" fmla="*/ 108 w 188"/>
                <a:gd name="T61" fmla="*/ 112 h 137"/>
                <a:gd name="T62" fmla="*/ 107 w 188"/>
                <a:gd name="T63" fmla="*/ 109 h 137"/>
                <a:gd name="T64" fmla="*/ 110 w 188"/>
                <a:gd name="T65" fmla="*/ 109 h 137"/>
                <a:gd name="T66" fmla="*/ 136 w 188"/>
                <a:gd name="T67" fmla="*/ 127 h 137"/>
                <a:gd name="T68" fmla="*/ 145 w 188"/>
                <a:gd name="T69" fmla="*/ 123 h 137"/>
                <a:gd name="T70" fmla="*/ 147 w 188"/>
                <a:gd name="T71" fmla="*/ 114 h 137"/>
                <a:gd name="T72" fmla="*/ 117 w 188"/>
                <a:gd name="T73" fmla="*/ 93 h 137"/>
                <a:gd name="T74" fmla="*/ 117 w 188"/>
                <a:gd name="T75" fmla="*/ 90 h 137"/>
                <a:gd name="T76" fmla="*/ 120 w 188"/>
                <a:gd name="T77" fmla="*/ 89 h 137"/>
                <a:gd name="T78" fmla="*/ 156 w 188"/>
                <a:gd name="T79" fmla="*/ 116 h 137"/>
                <a:gd name="T80" fmla="*/ 165 w 188"/>
                <a:gd name="T81" fmla="*/ 111 h 137"/>
                <a:gd name="T82" fmla="*/ 167 w 188"/>
                <a:gd name="T83" fmla="*/ 102 h 137"/>
                <a:gd name="T84" fmla="*/ 137 w 188"/>
                <a:gd name="T85" fmla="*/ 81 h 137"/>
                <a:gd name="T86" fmla="*/ 136 w 188"/>
                <a:gd name="T87" fmla="*/ 78 h 137"/>
                <a:gd name="T88" fmla="*/ 139 w 188"/>
                <a:gd name="T89" fmla="*/ 77 h 137"/>
                <a:gd name="T90" fmla="*/ 176 w 188"/>
                <a:gd name="T91" fmla="*/ 104 h 137"/>
                <a:gd name="T92" fmla="*/ 185 w 188"/>
                <a:gd name="T93" fmla="*/ 99 h 137"/>
                <a:gd name="T94" fmla="*/ 183 w 188"/>
                <a:gd name="T95" fmla="*/ 8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8" h="137">
                  <a:moveTo>
                    <a:pt x="183" y="84"/>
                  </a:moveTo>
                  <a:cubicBezTo>
                    <a:pt x="104" y="27"/>
                    <a:pt x="104" y="27"/>
                    <a:pt x="104" y="27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2" y="38"/>
                    <a:pt x="47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36" y="38"/>
                    <a:pt x="30" y="34"/>
                    <a:pt x="26" y="27"/>
                  </a:cubicBezTo>
                  <a:cubicBezTo>
                    <a:pt x="24" y="23"/>
                    <a:pt x="23" y="19"/>
                    <a:pt x="24" y="14"/>
                  </a:cubicBezTo>
                  <a:cubicBezTo>
                    <a:pt x="24" y="9"/>
                    <a:pt x="27" y="4"/>
                    <a:pt x="31" y="0"/>
                  </a:cubicBezTo>
                  <a:cubicBezTo>
                    <a:pt x="25" y="0"/>
                    <a:pt x="21" y="0"/>
                    <a:pt x="21" y="0"/>
                  </a:cubicBezTo>
                  <a:cubicBezTo>
                    <a:pt x="21" y="0"/>
                    <a:pt x="0" y="40"/>
                    <a:pt x="1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6" y="75"/>
                    <a:pt x="10" y="72"/>
                    <a:pt x="16" y="70"/>
                  </a:cubicBezTo>
                  <a:cubicBezTo>
                    <a:pt x="18" y="70"/>
                    <a:pt x="20" y="70"/>
                    <a:pt x="22" y="70"/>
                  </a:cubicBezTo>
                  <a:cubicBezTo>
                    <a:pt x="25" y="70"/>
                    <a:pt x="29" y="72"/>
                    <a:pt x="32" y="74"/>
                  </a:cubicBezTo>
                  <a:cubicBezTo>
                    <a:pt x="35" y="72"/>
                    <a:pt x="39" y="71"/>
                    <a:pt x="43" y="72"/>
                  </a:cubicBezTo>
                  <a:cubicBezTo>
                    <a:pt x="43" y="72"/>
                    <a:pt x="44" y="72"/>
                    <a:pt x="44" y="72"/>
                  </a:cubicBezTo>
                  <a:cubicBezTo>
                    <a:pt x="48" y="72"/>
                    <a:pt x="51" y="74"/>
                    <a:pt x="53" y="76"/>
                  </a:cubicBezTo>
                  <a:cubicBezTo>
                    <a:pt x="56" y="74"/>
                    <a:pt x="60" y="73"/>
                    <a:pt x="65" y="74"/>
                  </a:cubicBezTo>
                  <a:cubicBezTo>
                    <a:pt x="65" y="74"/>
                    <a:pt x="66" y="74"/>
                    <a:pt x="67" y="74"/>
                  </a:cubicBezTo>
                  <a:cubicBezTo>
                    <a:pt x="74" y="76"/>
                    <a:pt x="79" y="81"/>
                    <a:pt x="80" y="88"/>
                  </a:cubicBezTo>
                  <a:cubicBezTo>
                    <a:pt x="81" y="88"/>
                    <a:pt x="82" y="88"/>
                    <a:pt x="83" y="88"/>
                  </a:cubicBezTo>
                  <a:cubicBezTo>
                    <a:pt x="84" y="88"/>
                    <a:pt x="84" y="88"/>
                    <a:pt x="85" y="89"/>
                  </a:cubicBezTo>
                  <a:cubicBezTo>
                    <a:pt x="94" y="91"/>
                    <a:pt x="100" y="99"/>
                    <a:pt x="99" y="108"/>
                  </a:cubicBezTo>
                  <a:cubicBezTo>
                    <a:pt x="99" y="109"/>
                    <a:pt x="99" y="110"/>
                    <a:pt x="99" y="110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7" y="137"/>
                    <a:pt x="120" y="135"/>
                    <a:pt x="123" y="132"/>
                  </a:cubicBezTo>
                  <a:cubicBezTo>
                    <a:pt x="124" y="130"/>
                    <a:pt x="125" y="127"/>
                    <a:pt x="124" y="124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7" y="111"/>
                    <a:pt x="107" y="110"/>
                    <a:pt x="107" y="109"/>
                  </a:cubicBezTo>
                  <a:cubicBezTo>
                    <a:pt x="108" y="108"/>
                    <a:pt x="109" y="108"/>
                    <a:pt x="110" y="109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40" y="127"/>
                    <a:pt x="143" y="126"/>
                    <a:pt x="145" y="123"/>
                  </a:cubicBezTo>
                  <a:cubicBezTo>
                    <a:pt x="147" y="120"/>
                    <a:pt x="147" y="117"/>
                    <a:pt x="147" y="114"/>
                  </a:cubicBezTo>
                  <a:cubicBezTo>
                    <a:pt x="117" y="93"/>
                    <a:pt x="117" y="93"/>
                    <a:pt x="117" y="93"/>
                  </a:cubicBezTo>
                  <a:cubicBezTo>
                    <a:pt x="116" y="92"/>
                    <a:pt x="116" y="91"/>
                    <a:pt x="117" y="90"/>
                  </a:cubicBezTo>
                  <a:cubicBezTo>
                    <a:pt x="117" y="89"/>
                    <a:pt x="119" y="89"/>
                    <a:pt x="120" y="89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9" y="116"/>
                    <a:pt x="163" y="114"/>
                    <a:pt x="165" y="111"/>
                  </a:cubicBezTo>
                  <a:cubicBezTo>
                    <a:pt x="167" y="108"/>
                    <a:pt x="167" y="105"/>
                    <a:pt x="167" y="102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36" y="80"/>
                    <a:pt x="136" y="79"/>
                    <a:pt x="136" y="78"/>
                  </a:cubicBezTo>
                  <a:cubicBezTo>
                    <a:pt x="137" y="77"/>
                    <a:pt x="138" y="76"/>
                    <a:pt x="139" y="77"/>
                  </a:cubicBezTo>
                  <a:cubicBezTo>
                    <a:pt x="176" y="104"/>
                    <a:pt x="176" y="104"/>
                    <a:pt x="176" y="104"/>
                  </a:cubicBezTo>
                  <a:cubicBezTo>
                    <a:pt x="180" y="104"/>
                    <a:pt x="183" y="102"/>
                    <a:pt x="185" y="99"/>
                  </a:cubicBezTo>
                  <a:cubicBezTo>
                    <a:pt x="188" y="94"/>
                    <a:pt x="187" y="87"/>
                    <a:pt x="183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en-US" sz="1200">
                <a:solidFill>
                  <a:srgbClr val="292929"/>
                </a:solidFill>
              </a:endParaRPr>
            </a:p>
          </p:txBody>
        </p:sp>
        <p:sp>
          <p:nvSpPr>
            <p:cNvPr id="18" name="Freeform 27"/>
            <p:cNvSpPr>
              <a:spLocks/>
            </p:cNvSpPr>
            <p:nvPr/>
          </p:nvSpPr>
          <p:spPr bwMode="black">
            <a:xfrm>
              <a:off x="10615612" y="4179358"/>
              <a:ext cx="657225" cy="376238"/>
            </a:xfrm>
            <a:custGeom>
              <a:avLst/>
              <a:gdLst>
                <a:gd name="T0" fmla="*/ 127 w 175"/>
                <a:gd name="T1" fmla="*/ 31 h 100"/>
                <a:gd name="T2" fmla="*/ 119 w 175"/>
                <a:gd name="T3" fmla="*/ 28 h 100"/>
                <a:gd name="T4" fmla="*/ 62 w 175"/>
                <a:gd name="T5" fmla="*/ 2 h 100"/>
                <a:gd name="T6" fmla="*/ 49 w 175"/>
                <a:gd name="T7" fmla="*/ 3 h 100"/>
                <a:gd name="T8" fmla="*/ 26 w 175"/>
                <a:gd name="T9" fmla="*/ 16 h 100"/>
                <a:gd name="T10" fmla="*/ 9 w 175"/>
                <a:gd name="T11" fmla="*/ 25 h 100"/>
                <a:gd name="T12" fmla="*/ 4 w 175"/>
                <a:gd name="T13" fmla="*/ 45 h 100"/>
                <a:gd name="T14" fmla="*/ 15 w 175"/>
                <a:gd name="T15" fmla="*/ 52 h 100"/>
                <a:gd name="T16" fmla="*/ 23 w 175"/>
                <a:gd name="T17" fmla="*/ 50 h 100"/>
                <a:gd name="T18" fmla="*/ 23 w 175"/>
                <a:gd name="T19" fmla="*/ 50 h 100"/>
                <a:gd name="T20" fmla="*/ 57 w 175"/>
                <a:gd name="T21" fmla="*/ 32 h 100"/>
                <a:gd name="T22" fmla="*/ 79 w 175"/>
                <a:gd name="T23" fmla="*/ 42 h 100"/>
                <a:gd name="T24" fmla="*/ 109 w 175"/>
                <a:gd name="T25" fmla="*/ 64 h 100"/>
                <a:gd name="T26" fmla="*/ 158 w 175"/>
                <a:gd name="T27" fmla="*/ 99 h 100"/>
                <a:gd name="T28" fmla="*/ 159 w 175"/>
                <a:gd name="T29" fmla="*/ 100 h 100"/>
                <a:gd name="T30" fmla="*/ 173 w 175"/>
                <a:gd name="T31" fmla="*/ 97 h 100"/>
                <a:gd name="T32" fmla="*/ 154 w 175"/>
                <a:gd name="T33" fmla="*/ 29 h 100"/>
                <a:gd name="T34" fmla="*/ 127 w 175"/>
                <a:gd name="T35" fmla="*/ 3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100">
                  <a:moveTo>
                    <a:pt x="127" y="31"/>
                  </a:moveTo>
                  <a:cubicBezTo>
                    <a:pt x="125" y="31"/>
                    <a:pt x="122" y="30"/>
                    <a:pt x="119" y="28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8" y="0"/>
                    <a:pt x="53" y="1"/>
                    <a:pt x="49" y="3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" y="29"/>
                    <a:pt x="0" y="38"/>
                    <a:pt x="4" y="45"/>
                  </a:cubicBezTo>
                  <a:cubicBezTo>
                    <a:pt x="6" y="49"/>
                    <a:pt x="10" y="52"/>
                    <a:pt x="15" y="52"/>
                  </a:cubicBezTo>
                  <a:cubicBezTo>
                    <a:pt x="18" y="52"/>
                    <a:pt x="21" y="52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8" y="99"/>
                    <a:pt x="159" y="100"/>
                    <a:pt x="159" y="100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75" y="51"/>
                    <a:pt x="154" y="29"/>
                    <a:pt x="154" y="29"/>
                  </a:cubicBezTo>
                  <a:cubicBezTo>
                    <a:pt x="154" y="29"/>
                    <a:pt x="133" y="33"/>
                    <a:pt x="12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en-US" sz="1200">
                <a:solidFill>
                  <a:srgbClr val="292929"/>
                </a:solidFill>
              </a:endParaRPr>
            </a:p>
          </p:txBody>
        </p:sp>
        <p:sp>
          <p:nvSpPr>
            <p:cNvPr id="19" name="Freeform 28"/>
            <p:cNvSpPr>
              <a:spLocks/>
            </p:cNvSpPr>
            <p:nvPr/>
          </p:nvSpPr>
          <p:spPr bwMode="black">
            <a:xfrm>
              <a:off x="10536237" y="4544483"/>
              <a:ext cx="319088" cy="220663"/>
            </a:xfrm>
            <a:custGeom>
              <a:avLst/>
              <a:gdLst>
                <a:gd name="T0" fmla="*/ 76 w 85"/>
                <a:gd name="T1" fmla="*/ 20 h 59"/>
                <a:gd name="T2" fmla="*/ 64 w 85"/>
                <a:gd name="T3" fmla="*/ 25 h 59"/>
                <a:gd name="T4" fmla="*/ 65 w 85"/>
                <a:gd name="T5" fmla="*/ 18 h 59"/>
                <a:gd name="T6" fmla="*/ 57 w 85"/>
                <a:gd name="T7" fmla="*/ 5 h 59"/>
                <a:gd name="T8" fmla="*/ 44 w 85"/>
                <a:gd name="T9" fmla="*/ 13 h 59"/>
                <a:gd name="T10" fmla="*/ 44 w 85"/>
                <a:gd name="T11" fmla="*/ 14 h 59"/>
                <a:gd name="T12" fmla="*/ 35 w 85"/>
                <a:gd name="T13" fmla="*/ 3 h 59"/>
                <a:gd name="T14" fmla="*/ 23 w 85"/>
                <a:gd name="T15" fmla="*/ 10 h 59"/>
                <a:gd name="T16" fmla="*/ 23 w 85"/>
                <a:gd name="T17" fmla="*/ 10 h 59"/>
                <a:gd name="T18" fmla="*/ 10 w 85"/>
                <a:gd name="T19" fmla="*/ 1 h 59"/>
                <a:gd name="T20" fmla="*/ 1 w 85"/>
                <a:gd name="T21" fmla="*/ 14 h 59"/>
                <a:gd name="T22" fmla="*/ 4 w 85"/>
                <a:gd name="T23" fmla="*/ 28 h 59"/>
                <a:gd name="T24" fmla="*/ 14 w 85"/>
                <a:gd name="T25" fmla="*/ 36 h 59"/>
                <a:gd name="T26" fmla="*/ 17 w 85"/>
                <a:gd name="T27" fmla="*/ 36 h 59"/>
                <a:gd name="T28" fmla="*/ 19 w 85"/>
                <a:gd name="T29" fmla="*/ 35 h 59"/>
                <a:gd name="T30" fmla="*/ 27 w 85"/>
                <a:gd name="T31" fmla="*/ 43 h 59"/>
                <a:gd name="T32" fmla="*/ 28 w 85"/>
                <a:gd name="T33" fmla="*/ 43 h 59"/>
                <a:gd name="T34" fmla="*/ 39 w 85"/>
                <a:gd name="T35" fmla="*/ 38 h 59"/>
                <a:gd name="T36" fmla="*/ 38 w 85"/>
                <a:gd name="T37" fmla="*/ 39 h 59"/>
                <a:gd name="T38" fmla="*/ 47 w 85"/>
                <a:gd name="T39" fmla="*/ 52 h 59"/>
                <a:gd name="T40" fmla="*/ 48 w 85"/>
                <a:gd name="T41" fmla="*/ 52 h 59"/>
                <a:gd name="T42" fmla="*/ 58 w 85"/>
                <a:gd name="T43" fmla="*/ 47 h 59"/>
                <a:gd name="T44" fmla="*/ 67 w 85"/>
                <a:gd name="T45" fmla="*/ 59 h 59"/>
                <a:gd name="T46" fmla="*/ 68 w 85"/>
                <a:gd name="T47" fmla="*/ 59 h 59"/>
                <a:gd name="T48" fmla="*/ 80 w 85"/>
                <a:gd name="T49" fmla="*/ 50 h 59"/>
                <a:gd name="T50" fmla="*/ 84 w 85"/>
                <a:gd name="T51" fmla="*/ 33 h 59"/>
                <a:gd name="T52" fmla="*/ 76 w 85"/>
                <a:gd name="T53" fmla="*/ 2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5" h="59">
                  <a:moveTo>
                    <a:pt x="76" y="20"/>
                  </a:moveTo>
                  <a:cubicBezTo>
                    <a:pt x="71" y="19"/>
                    <a:pt x="66" y="21"/>
                    <a:pt x="64" y="2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7" y="12"/>
                    <a:pt x="63" y="6"/>
                    <a:pt x="57" y="5"/>
                  </a:cubicBezTo>
                  <a:cubicBezTo>
                    <a:pt x="51" y="4"/>
                    <a:pt x="45" y="7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9"/>
                    <a:pt x="40" y="4"/>
                    <a:pt x="35" y="3"/>
                  </a:cubicBezTo>
                  <a:cubicBezTo>
                    <a:pt x="30" y="2"/>
                    <a:pt x="24" y="5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4"/>
                    <a:pt x="15" y="0"/>
                    <a:pt x="10" y="1"/>
                  </a:cubicBezTo>
                  <a:cubicBezTo>
                    <a:pt x="4" y="3"/>
                    <a:pt x="0" y="8"/>
                    <a:pt x="1" y="14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32"/>
                    <a:pt x="9" y="36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9" y="35"/>
                  </a:cubicBezTo>
                  <a:cubicBezTo>
                    <a:pt x="20" y="39"/>
                    <a:pt x="23" y="42"/>
                    <a:pt x="27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2" y="43"/>
                    <a:pt x="36" y="41"/>
                    <a:pt x="39" y="38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44"/>
                    <a:pt x="41" y="50"/>
                    <a:pt x="47" y="52"/>
                  </a:cubicBezTo>
                  <a:cubicBezTo>
                    <a:pt x="47" y="52"/>
                    <a:pt x="47" y="52"/>
                    <a:pt x="48" y="52"/>
                  </a:cubicBezTo>
                  <a:cubicBezTo>
                    <a:pt x="52" y="52"/>
                    <a:pt x="56" y="50"/>
                    <a:pt x="58" y="47"/>
                  </a:cubicBezTo>
                  <a:cubicBezTo>
                    <a:pt x="58" y="52"/>
                    <a:pt x="61" y="57"/>
                    <a:pt x="67" y="59"/>
                  </a:cubicBezTo>
                  <a:cubicBezTo>
                    <a:pt x="67" y="59"/>
                    <a:pt x="67" y="59"/>
                    <a:pt x="68" y="59"/>
                  </a:cubicBezTo>
                  <a:cubicBezTo>
                    <a:pt x="73" y="59"/>
                    <a:pt x="78" y="56"/>
                    <a:pt x="80" y="50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5" y="27"/>
                    <a:pt x="81" y="21"/>
                    <a:pt x="76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en-US" sz="1200">
                <a:solidFill>
                  <a:srgbClr val="292929"/>
                </a:solidFill>
              </a:endParaRPr>
            </a:p>
          </p:txBody>
        </p:sp>
        <p:sp>
          <p:nvSpPr>
            <p:cNvPr id="20" name="Freeform 29"/>
            <p:cNvSpPr>
              <a:spLocks/>
            </p:cNvSpPr>
            <p:nvPr/>
          </p:nvSpPr>
          <p:spPr bwMode="black">
            <a:xfrm>
              <a:off x="11207750" y="4239683"/>
              <a:ext cx="153988" cy="319088"/>
            </a:xfrm>
            <a:custGeom>
              <a:avLst/>
              <a:gdLst>
                <a:gd name="T0" fmla="*/ 41 w 41"/>
                <a:gd name="T1" fmla="*/ 77 h 85"/>
                <a:gd name="T2" fmla="*/ 33 w 41"/>
                <a:gd name="T3" fmla="*/ 7 h 85"/>
                <a:gd name="T4" fmla="*/ 24 w 41"/>
                <a:gd name="T5" fmla="*/ 1 h 85"/>
                <a:gd name="T6" fmla="*/ 0 w 41"/>
                <a:gd name="T7" fmla="*/ 7 h 85"/>
                <a:gd name="T8" fmla="*/ 22 w 41"/>
                <a:gd name="T9" fmla="*/ 85 h 85"/>
                <a:gd name="T10" fmla="*/ 33 w 41"/>
                <a:gd name="T11" fmla="*/ 85 h 85"/>
                <a:gd name="T12" fmla="*/ 41 w 41"/>
                <a:gd name="T13" fmla="*/ 7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85">
                  <a:moveTo>
                    <a:pt x="41" y="77"/>
                  </a:moveTo>
                  <a:cubicBezTo>
                    <a:pt x="33" y="7"/>
                    <a:pt x="33" y="7"/>
                    <a:pt x="33" y="7"/>
                  </a:cubicBezTo>
                  <a:cubicBezTo>
                    <a:pt x="32" y="2"/>
                    <a:pt x="28" y="0"/>
                    <a:pt x="24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25" y="32"/>
                    <a:pt x="22" y="85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8" y="85"/>
                    <a:pt x="41" y="81"/>
                    <a:pt x="41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en-US" sz="1200">
                <a:solidFill>
                  <a:srgbClr val="292929"/>
                </a:solidFill>
              </a:endParaRPr>
            </a:p>
          </p:txBody>
        </p:sp>
        <p:sp>
          <p:nvSpPr>
            <p:cNvPr id="21" name="Freeform 30"/>
            <p:cNvSpPr>
              <a:spLocks/>
            </p:cNvSpPr>
            <p:nvPr/>
          </p:nvSpPr>
          <p:spPr bwMode="black">
            <a:xfrm>
              <a:off x="10387012" y="4206346"/>
              <a:ext cx="176213" cy="352425"/>
            </a:xfrm>
            <a:custGeom>
              <a:avLst/>
              <a:gdLst>
                <a:gd name="T0" fmla="*/ 47 w 47"/>
                <a:gd name="T1" fmla="*/ 9 h 94"/>
                <a:gd name="T2" fmla="*/ 35 w 47"/>
                <a:gd name="T3" fmla="*/ 2 h 94"/>
                <a:gd name="T4" fmla="*/ 25 w 47"/>
                <a:gd name="T5" fmla="*/ 6 h 94"/>
                <a:gd name="T6" fmla="*/ 2 w 47"/>
                <a:gd name="T7" fmla="*/ 81 h 94"/>
                <a:gd name="T8" fmla="*/ 7 w 47"/>
                <a:gd name="T9" fmla="*/ 90 h 94"/>
                <a:gd name="T10" fmla="*/ 26 w 47"/>
                <a:gd name="T11" fmla="*/ 94 h 94"/>
                <a:gd name="T12" fmla="*/ 47 w 47"/>
                <a:gd name="T13" fmla="*/ 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47" y="9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1" y="0"/>
                    <a:pt x="27" y="2"/>
                    <a:pt x="25" y="6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0" y="86"/>
                    <a:pt x="3" y="90"/>
                    <a:pt x="7" y="90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4" y="52"/>
                    <a:pt x="47" y="9"/>
                    <a:pt x="47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en-US" sz="1200">
                <a:solidFill>
                  <a:srgbClr val="29292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57525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mo, Video etc. &quot;special&quot; slides">
    <p:bg>
      <p:bgPr>
        <a:solidFill>
          <a:srgbClr val="FFBE00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7215" y="1447800"/>
            <a:ext cx="3154787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6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7213" y="5630478"/>
            <a:ext cx="3154788" cy="461665"/>
          </a:xfrm>
        </p:spPr>
        <p:txBody>
          <a:bodyPr>
            <a:noAutofit/>
          </a:bodyPr>
          <a:lstStyle>
            <a:lvl1pPr marL="0" indent="0" algn="l" defTabSz="685755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1800" kern="12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417215" y="4160520"/>
            <a:ext cx="6656137" cy="1274538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4950" b="0" i="0" u="none" strike="noStrike" kern="1200" cap="none" spc="-482" normalizeH="0" baseline="0" noProof="0" dirty="0" smtClean="0">
                <a:ln w="11430"/>
                <a:solidFill>
                  <a:srgbClr val="FFE497"/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25" name="Freeform 64"/>
          <p:cNvSpPr>
            <a:spLocks noEditPoints="1"/>
          </p:cNvSpPr>
          <p:nvPr/>
        </p:nvSpPr>
        <p:spPr bwMode="black">
          <a:xfrm>
            <a:off x="5944257" y="1932604"/>
            <a:ext cx="2260588" cy="231424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1729" tIns="30865" rIns="61729" bIns="30865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sz="1200">
              <a:solidFill>
                <a:srgbClr val="292929"/>
              </a:solidFill>
            </a:endParaRPr>
          </a:p>
        </p:txBody>
      </p:sp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3" y="0"/>
          <a:ext cx="119093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" y="0"/>
                        <a:ext cx="119093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64"/>
          <p:cNvSpPr>
            <a:spLocks noEditPoints="1"/>
          </p:cNvSpPr>
          <p:nvPr userDrawn="1">
            <p:custDataLst>
              <p:tags r:id="rId3"/>
            </p:custDataLst>
          </p:nvPr>
        </p:nvSpPr>
        <p:spPr bwMode="black">
          <a:xfrm>
            <a:off x="5944257" y="1932604"/>
            <a:ext cx="2260588" cy="231424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1729" tIns="30865" rIns="61729" bIns="30865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sz="120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32803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Demo, Video etc. &quot;special&quot; slides">
    <p:bg>
      <p:bgPr>
        <a:solidFill>
          <a:schemeClr val="accent3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7215" y="1447800"/>
            <a:ext cx="3154787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600" baseline="0">
                <a:solidFill>
                  <a:schemeClr val="bg1">
                    <a:alpha val="98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7213" y="5630478"/>
            <a:ext cx="3154788" cy="461665"/>
          </a:xfrm>
        </p:spPr>
        <p:txBody>
          <a:bodyPr>
            <a:noAutofit/>
          </a:bodyPr>
          <a:lstStyle>
            <a:lvl1pPr marL="0" indent="0" algn="l" defTabSz="685755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lang="en-US" sz="1800" kern="12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417215" y="4160520"/>
            <a:ext cx="6656137" cy="1274538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bg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4950" b="0" i="0" u="none" strike="noStrike" kern="1200" cap="none" spc="-482" normalizeH="0" baseline="0" noProof="0" dirty="0" smtClean="0">
                <a:ln w="11430"/>
                <a:solidFill>
                  <a:schemeClr val="accent3">
                    <a:lumMod val="40000"/>
                    <a:lumOff val="60000"/>
                    <a:alpha val="99000"/>
                  </a:schemeClr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663806" y="1905000"/>
            <a:ext cx="958447" cy="3245368"/>
            <a:chOff x="7558088" y="1685925"/>
            <a:chExt cx="1322387" cy="3359150"/>
          </a:xfrm>
          <a:solidFill>
            <a:schemeClr val="bg1"/>
          </a:solidFill>
        </p:grpSpPr>
        <p:sp>
          <p:nvSpPr>
            <p:cNvPr id="12" name="Oval 6"/>
            <p:cNvSpPr>
              <a:spLocks noChangeArrowheads="1"/>
            </p:cNvSpPr>
            <p:nvPr userDrawn="1"/>
          </p:nvSpPr>
          <p:spPr bwMode="auto">
            <a:xfrm>
              <a:off x="7943850" y="1685925"/>
              <a:ext cx="547687" cy="558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en-US" sz="1800">
                <a:solidFill>
                  <a:srgbClr val="292929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7558088" y="2308225"/>
              <a:ext cx="1322387" cy="2736850"/>
            </a:xfrm>
            <a:custGeom>
              <a:avLst/>
              <a:gdLst>
                <a:gd name="T0" fmla="*/ 327 w 353"/>
                <a:gd name="T1" fmla="*/ 30 h 730"/>
                <a:gd name="T2" fmla="*/ 327 w 353"/>
                <a:gd name="T3" fmla="*/ 30 h 730"/>
                <a:gd name="T4" fmla="*/ 323 w 353"/>
                <a:gd name="T5" fmla="*/ 26 h 730"/>
                <a:gd name="T6" fmla="*/ 321 w 353"/>
                <a:gd name="T7" fmla="*/ 24 h 730"/>
                <a:gd name="T8" fmla="*/ 320 w 353"/>
                <a:gd name="T9" fmla="*/ 23 h 730"/>
                <a:gd name="T10" fmla="*/ 287 w 353"/>
                <a:gd name="T11" fmla="*/ 5 h 730"/>
                <a:gd name="T12" fmla="*/ 287 w 353"/>
                <a:gd name="T13" fmla="*/ 5 h 730"/>
                <a:gd name="T14" fmla="*/ 283 w 353"/>
                <a:gd name="T15" fmla="*/ 4 h 730"/>
                <a:gd name="T16" fmla="*/ 282 w 353"/>
                <a:gd name="T17" fmla="*/ 4 h 730"/>
                <a:gd name="T18" fmla="*/ 280 w 353"/>
                <a:gd name="T19" fmla="*/ 3 h 730"/>
                <a:gd name="T20" fmla="*/ 277 w 353"/>
                <a:gd name="T21" fmla="*/ 2 h 730"/>
                <a:gd name="T22" fmla="*/ 276 w 353"/>
                <a:gd name="T23" fmla="*/ 2 h 730"/>
                <a:gd name="T24" fmla="*/ 272 w 353"/>
                <a:gd name="T25" fmla="*/ 2 h 730"/>
                <a:gd name="T26" fmla="*/ 272 w 353"/>
                <a:gd name="T27" fmla="*/ 1 h 730"/>
                <a:gd name="T28" fmla="*/ 267 w 353"/>
                <a:gd name="T29" fmla="*/ 1 h 730"/>
                <a:gd name="T30" fmla="*/ 267 w 353"/>
                <a:gd name="T31" fmla="*/ 1 h 730"/>
                <a:gd name="T32" fmla="*/ 263 w 353"/>
                <a:gd name="T33" fmla="*/ 1 h 730"/>
                <a:gd name="T34" fmla="*/ 262 w 353"/>
                <a:gd name="T35" fmla="*/ 1 h 730"/>
                <a:gd name="T36" fmla="*/ 258 w 353"/>
                <a:gd name="T37" fmla="*/ 0 h 730"/>
                <a:gd name="T38" fmla="*/ 258 w 353"/>
                <a:gd name="T39" fmla="*/ 0 h 730"/>
                <a:gd name="T40" fmla="*/ 96 w 353"/>
                <a:gd name="T41" fmla="*/ 0 h 730"/>
                <a:gd name="T42" fmla="*/ 95 w 353"/>
                <a:gd name="T43" fmla="*/ 0 h 730"/>
                <a:gd name="T44" fmla="*/ 95 w 353"/>
                <a:gd name="T45" fmla="*/ 0 h 730"/>
                <a:gd name="T46" fmla="*/ 0 w 353"/>
                <a:gd name="T47" fmla="*/ 95 h 730"/>
                <a:gd name="T48" fmla="*/ 0 w 353"/>
                <a:gd name="T49" fmla="*/ 323 h 730"/>
                <a:gd name="T50" fmla="*/ 32 w 353"/>
                <a:gd name="T51" fmla="*/ 356 h 730"/>
                <a:gd name="T52" fmla="*/ 64 w 353"/>
                <a:gd name="T53" fmla="*/ 323 h 730"/>
                <a:gd name="T54" fmla="*/ 64 w 353"/>
                <a:gd name="T55" fmla="*/ 117 h 730"/>
                <a:gd name="T56" fmla="*/ 81 w 353"/>
                <a:gd name="T57" fmla="*/ 117 h 730"/>
                <a:gd name="T58" fmla="*/ 81 w 353"/>
                <a:gd name="T59" fmla="*/ 687 h 730"/>
                <a:gd name="T60" fmla="*/ 125 w 353"/>
                <a:gd name="T61" fmla="*/ 730 h 730"/>
                <a:gd name="T62" fmla="*/ 168 w 353"/>
                <a:gd name="T63" fmla="*/ 687 h 730"/>
                <a:gd name="T64" fmla="*/ 168 w 353"/>
                <a:gd name="T65" fmla="*/ 358 h 730"/>
                <a:gd name="T66" fmla="*/ 185 w 353"/>
                <a:gd name="T67" fmla="*/ 358 h 730"/>
                <a:gd name="T68" fmla="*/ 185 w 353"/>
                <a:gd name="T69" fmla="*/ 687 h 730"/>
                <a:gd name="T70" fmla="*/ 228 w 353"/>
                <a:gd name="T71" fmla="*/ 730 h 730"/>
                <a:gd name="T72" fmla="*/ 272 w 353"/>
                <a:gd name="T73" fmla="*/ 687 h 730"/>
                <a:gd name="T74" fmla="*/ 272 w 353"/>
                <a:gd name="T75" fmla="*/ 683 h 730"/>
                <a:gd name="T76" fmla="*/ 272 w 353"/>
                <a:gd name="T77" fmla="*/ 687 h 730"/>
                <a:gd name="T78" fmla="*/ 272 w 353"/>
                <a:gd name="T79" fmla="*/ 117 h 730"/>
                <a:gd name="T80" fmla="*/ 289 w 353"/>
                <a:gd name="T81" fmla="*/ 117 h 730"/>
                <a:gd name="T82" fmla="*/ 289 w 353"/>
                <a:gd name="T83" fmla="*/ 315 h 730"/>
                <a:gd name="T84" fmla="*/ 289 w 353"/>
                <a:gd name="T85" fmla="*/ 314 h 730"/>
                <a:gd name="T86" fmla="*/ 289 w 353"/>
                <a:gd name="T87" fmla="*/ 323 h 730"/>
                <a:gd name="T88" fmla="*/ 294 w 353"/>
                <a:gd name="T89" fmla="*/ 342 h 730"/>
                <a:gd name="T90" fmla="*/ 321 w 353"/>
                <a:gd name="T91" fmla="*/ 356 h 730"/>
                <a:gd name="T92" fmla="*/ 353 w 353"/>
                <a:gd name="T93" fmla="*/ 325 h 730"/>
                <a:gd name="T94" fmla="*/ 353 w 353"/>
                <a:gd name="T95" fmla="*/ 323 h 730"/>
                <a:gd name="T96" fmla="*/ 353 w 353"/>
                <a:gd name="T97" fmla="*/ 323 h 730"/>
                <a:gd name="T98" fmla="*/ 353 w 353"/>
                <a:gd name="T99" fmla="*/ 298 h 730"/>
                <a:gd name="T100" fmla="*/ 353 w 353"/>
                <a:gd name="T101" fmla="*/ 95 h 730"/>
                <a:gd name="T102" fmla="*/ 327 w 353"/>
                <a:gd name="T103" fmla="*/ 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3" h="730">
                  <a:moveTo>
                    <a:pt x="327" y="30"/>
                  </a:moveTo>
                  <a:cubicBezTo>
                    <a:pt x="327" y="30"/>
                    <a:pt x="327" y="30"/>
                    <a:pt x="327" y="30"/>
                  </a:cubicBezTo>
                  <a:cubicBezTo>
                    <a:pt x="326" y="29"/>
                    <a:pt x="324" y="27"/>
                    <a:pt x="323" y="26"/>
                  </a:cubicBezTo>
                  <a:cubicBezTo>
                    <a:pt x="322" y="25"/>
                    <a:pt x="321" y="25"/>
                    <a:pt x="321" y="24"/>
                  </a:cubicBezTo>
                  <a:cubicBezTo>
                    <a:pt x="320" y="24"/>
                    <a:pt x="320" y="24"/>
                    <a:pt x="320" y="23"/>
                  </a:cubicBezTo>
                  <a:cubicBezTo>
                    <a:pt x="310" y="15"/>
                    <a:pt x="299" y="9"/>
                    <a:pt x="287" y="5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286" y="5"/>
                    <a:pt x="285" y="4"/>
                    <a:pt x="283" y="4"/>
                  </a:cubicBezTo>
                  <a:cubicBezTo>
                    <a:pt x="283" y="4"/>
                    <a:pt x="283" y="4"/>
                    <a:pt x="282" y="4"/>
                  </a:cubicBezTo>
                  <a:cubicBezTo>
                    <a:pt x="281" y="3"/>
                    <a:pt x="280" y="3"/>
                    <a:pt x="280" y="3"/>
                  </a:cubicBezTo>
                  <a:cubicBezTo>
                    <a:pt x="279" y="3"/>
                    <a:pt x="278" y="3"/>
                    <a:pt x="277" y="2"/>
                  </a:cubicBezTo>
                  <a:cubicBezTo>
                    <a:pt x="277" y="2"/>
                    <a:pt x="276" y="2"/>
                    <a:pt x="276" y="2"/>
                  </a:cubicBezTo>
                  <a:cubicBezTo>
                    <a:pt x="274" y="2"/>
                    <a:pt x="273" y="2"/>
                    <a:pt x="272" y="2"/>
                  </a:cubicBezTo>
                  <a:cubicBezTo>
                    <a:pt x="272" y="2"/>
                    <a:pt x="272" y="2"/>
                    <a:pt x="272" y="1"/>
                  </a:cubicBezTo>
                  <a:cubicBezTo>
                    <a:pt x="270" y="1"/>
                    <a:pt x="269" y="1"/>
                    <a:pt x="267" y="1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6" y="1"/>
                    <a:pt x="264" y="1"/>
                    <a:pt x="263" y="1"/>
                  </a:cubicBezTo>
                  <a:cubicBezTo>
                    <a:pt x="262" y="1"/>
                    <a:pt x="262" y="1"/>
                    <a:pt x="262" y="1"/>
                  </a:cubicBezTo>
                  <a:cubicBezTo>
                    <a:pt x="261" y="1"/>
                    <a:pt x="259" y="0"/>
                    <a:pt x="258" y="0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1"/>
                    <a:pt x="0" y="43"/>
                    <a:pt x="0" y="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41"/>
                    <a:pt x="15" y="356"/>
                    <a:pt x="32" y="356"/>
                  </a:cubicBezTo>
                  <a:cubicBezTo>
                    <a:pt x="50" y="356"/>
                    <a:pt x="64" y="341"/>
                    <a:pt x="64" y="323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1" y="687"/>
                    <a:pt x="81" y="687"/>
                    <a:pt x="81" y="687"/>
                  </a:cubicBezTo>
                  <a:cubicBezTo>
                    <a:pt x="81" y="711"/>
                    <a:pt x="101" y="730"/>
                    <a:pt x="125" y="730"/>
                  </a:cubicBezTo>
                  <a:cubicBezTo>
                    <a:pt x="148" y="730"/>
                    <a:pt x="168" y="711"/>
                    <a:pt x="168" y="687"/>
                  </a:cubicBezTo>
                  <a:cubicBezTo>
                    <a:pt x="168" y="358"/>
                    <a:pt x="168" y="358"/>
                    <a:pt x="168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687"/>
                    <a:pt x="185" y="687"/>
                    <a:pt x="185" y="687"/>
                  </a:cubicBezTo>
                  <a:cubicBezTo>
                    <a:pt x="185" y="711"/>
                    <a:pt x="204" y="730"/>
                    <a:pt x="228" y="730"/>
                  </a:cubicBezTo>
                  <a:cubicBezTo>
                    <a:pt x="252" y="730"/>
                    <a:pt x="272" y="711"/>
                    <a:pt x="272" y="687"/>
                  </a:cubicBezTo>
                  <a:cubicBezTo>
                    <a:pt x="272" y="686"/>
                    <a:pt x="272" y="685"/>
                    <a:pt x="272" y="683"/>
                  </a:cubicBezTo>
                  <a:cubicBezTo>
                    <a:pt x="272" y="687"/>
                    <a:pt x="272" y="687"/>
                    <a:pt x="272" y="687"/>
                  </a:cubicBezTo>
                  <a:cubicBezTo>
                    <a:pt x="272" y="687"/>
                    <a:pt x="272" y="687"/>
                    <a:pt x="272" y="117"/>
                  </a:cubicBezTo>
                  <a:cubicBezTo>
                    <a:pt x="272" y="117"/>
                    <a:pt x="272" y="117"/>
                    <a:pt x="289" y="117"/>
                  </a:cubicBezTo>
                  <a:cubicBezTo>
                    <a:pt x="289" y="117"/>
                    <a:pt x="289" y="117"/>
                    <a:pt x="289" y="315"/>
                  </a:cubicBezTo>
                  <a:cubicBezTo>
                    <a:pt x="289" y="314"/>
                    <a:pt x="289" y="314"/>
                    <a:pt x="289" y="314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289" y="330"/>
                    <a:pt x="291" y="337"/>
                    <a:pt x="294" y="342"/>
                  </a:cubicBezTo>
                  <a:cubicBezTo>
                    <a:pt x="300" y="350"/>
                    <a:pt x="310" y="356"/>
                    <a:pt x="321" y="356"/>
                  </a:cubicBezTo>
                  <a:cubicBezTo>
                    <a:pt x="338" y="356"/>
                    <a:pt x="352" y="342"/>
                    <a:pt x="353" y="325"/>
                  </a:cubicBezTo>
                  <a:cubicBezTo>
                    <a:pt x="353" y="324"/>
                    <a:pt x="353" y="324"/>
                    <a:pt x="353" y="323"/>
                  </a:cubicBezTo>
                  <a:cubicBezTo>
                    <a:pt x="353" y="323"/>
                    <a:pt x="353" y="323"/>
                    <a:pt x="353" y="323"/>
                  </a:cubicBezTo>
                  <a:cubicBezTo>
                    <a:pt x="353" y="298"/>
                    <a:pt x="353" y="298"/>
                    <a:pt x="353" y="298"/>
                  </a:cubicBezTo>
                  <a:cubicBezTo>
                    <a:pt x="353" y="270"/>
                    <a:pt x="353" y="213"/>
                    <a:pt x="353" y="95"/>
                  </a:cubicBezTo>
                  <a:cubicBezTo>
                    <a:pt x="353" y="70"/>
                    <a:pt x="343" y="47"/>
                    <a:pt x="32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en-US" sz="1800">
                <a:solidFill>
                  <a:srgbClr val="292929"/>
                </a:solidFill>
              </a:endParaRPr>
            </a:p>
          </p:txBody>
        </p:sp>
      </p:grpSp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3" y="0"/>
          <a:ext cx="119093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" y="0"/>
                        <a:ext cx="119093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 userDrawn="1">
            <p:custDataLst>
              <p:tags r:id="rId3"/>
            </p:custDataLst>
          </p:nvPr>
        </p:nvGrpSpPr>
        <p:grpSpPr>
          <a:xfrm>
            <a:off x="6663806" y="1905000"/>
            <a:ext cx="958447" cy="3245368"/>
            <a:chOff x="7558088" y="1685925"/>
            <a:chExt cx="1322387" cy="3359150"/>
          </a:xfrm>
          <a:solidFill>
            <a:schemeClr val="bg1"/>
          </a:solidFill>
        </p:grpSpPr>
        <p:sp>
          <p:nvSpPr>
            <p:cNvPr id="11" name="Oval 6"/>
            <p:cNvSpPr>
              <a:spLocks noChangeArrowheads="1"/>
            </p:cNvSpPr>
            <p:nvPr userDrawn="1"/>
          </p:nvSpPr>
          <p:spPr bwMode="auto">
            <a:xfrm>
              <a:off x="7943850" y="1685925"/>
              <a:ext cx="547687" cy="558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en-US" sz="1800">
                <a:solidFill>
                  <a:srgbClr val="292929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7558088" y="2308225"/>
              <a:ext cx="1322387" cy="2736850"/>
            </a:xfrm>
            <a:custGeom>
              <a:avLst/>
              <a:gdLst>
                <a:gd name="T0" fmla="*/ 327 w 353"/>
                <a:gd name="T1" fmla="*/ 30 h 730"/>
                <a:gd name="T2" fmla="*/ 327 w 353"/>
                <a:gd name="T3" fmla="*/ 30 h 730"/>
                <a:gd name="T4" fmla="*/ 323 w 353"/>
                <a:gd name="T5" fmla="*/ 26 h 730"/>
                <a:gd name="T6" fmla="*/ 321 w 353"/>
                <a:gd name="T7" fmla="*/ 24 h 730"/>
                <a:gd name="T8" fmla="*/ 320 w 353"/>
                <a:gd name="T9" fmla="*/ 23 h 730"/>
                <a:gd name="T10" fmla="*/ 287 w 353"/>
                <a:gd name="T11" fmla="*/ 5 h 730"/>
                <a:gd name="T12" fmla="*/ 287 w 353"/>
                <a:gd name="T13" fmla="*/ 5 h 730"/>
                <a:gd name="T14" fmla="*/ 283 w 353"/>
                <a:gd name="T15" fmla="*/ 4 h 730"/>
                <a:gd name="T16" fmla="*/ 282 w 353"/>
                <a:gd name="T17" fmla="*/ 4 h 730"/>
                <a:gd name="T18" fmla="*/ 280 w 353"/>
                <a:gd name="T19" fmla="*/ 3 h 730"/>
                <a:gd name="T20" fmla="*/ 277 w 353"/>
                <a:gd name="T21" fmla="*/ 2 h 730"/>
                <a:gd name="T22" fmla="*/ 276 w 353"/>
                <a:gd name="T23" fmla="*/ 2 h 730"/>
                <a:gd name="T24" fmla="*/ 272 w 353"/>
                <a:gd name="T25" fmla="*/ 2 h 730"/>
                <a:gd name="T26" fmla="*/ 272 w 353"/>
                <a:gd name="T27" fmla="*/ 1 h 730"/>
                <a:gd name="T28" fmla="*/ 267 w 353"/>
                <a:gd name="T29" fmla="*/ 1 h 730"/>
                <a:gd name="T30" fmla="*/ 267 w 353"/>
                <a:gd name="T31" fmla="*/ 1 h 730"/>
                <a:gd name="T32" fmla="*/ 263 w 353"/>
                <a:gd name="T33" fmla="*/ 1 h 730"/>
                <a:gd name="T34" fmla="*/ 262 w 353"/>
                <a:gd name="T35" fmla="*/ 1 h 730"/>
                <a:gd name="T36" fmla="*/ 258 w 353"/>
                <a:gd name="T37" fmla="*/ 0 h 730"/>
                <a:gd name="T38" fmla="*/ 258 w 353"/>
                <a:gd name="T39" fmla="*/ 0 h 730"/>
                <a:gd name="T40" fmla="*/ 96 w 353"/>
                <a:gd name="T41" fmla="*/ 0 h 730"/>
                <a:gd name="T42" fmla="*/ 95 w 353"/>
                <a:gd name="T43" fmla="*/ 0 h 730"/>
                <a:gd name="T44" fmla="*/ 95 w 353"/>
                <a:gd name="T45" fmla="*/ 0 h 730"/>
                <a:gd name="T46" fmla="*/ 0 w 353"/>
                <a:gd name="T47" fmla="*/ 95 h 730"/>
                <a:gd name="T48" fmla="*/ 0 w 353"/>
                <a:gd name="T49" fmla="*/ 323 h 730"/>
                <a:gd name="T50" fmla="*/ 32 w 353"/>
                <a:gd name="T51" fmla="*/ 356 h 730"/>
                <a:gd name="T52" fmla="*/ 64 w 353"/>
                <a:gd name="T53" fmla="*/ 323 h 730"/>
                <a:gd name="T54" fmla="*/ 64 w 353"/>
                <a:gd name="T55" fmla="*/ 117 h 730"/>
                <a:gd name="T56" fmla="*/ 81 w 353"/>
                <a:gd name="T57" fmla="*/ 117 h 730"/>
                <a:gd name="T58" fmla="*/ 81 w 353"/>
                <a:gd name="T59" fmla="*/ 687 h 730"/>
                <a:gd name="T60" fmla="*/ 125 w 353"/>
                <a:gd name="T61" fmla="*/ 730 h 730"/>
                <a:gd name="T62" fmla="*/ 168 w 353"/>
                <a:gd name="T63" fmla="*/ 687 h 730"/>
                <a:gd name="T64" fmla="*/ 168 w 353"/>
                <a:gd name="T65" fmla="*/ 358 h 730"/>
                <a:gd name="T66" fmla="*/ 185 w 353"/>
                <a:gd name="T67" fmla="*/ 358 h 730"/>
                <a:gd name="T68" fmla="*/ 185 w 353"/>
                <a:gd name="T69" fmla="*/ 687 h 730"/>
                <a:gd name="T70" fmla="*/ 228 w 353"/>
                <a:gd name="T71" fmla="*/ 730 h 730"/>
                <a:gd name="T72" fmla="*/ 272 w 353"/>
                <a:gd name="T73" fmla="*/ 687 h 730"/>
                <a:gd name="T74" fmla="*/ 272 w 353"/>
                <a:gd name="T75" fmla="*/ 683 h 730"/>
                <a:gd name="T76" fmla="*/ 272 w 353"/>
                <a:gd name="T77" fmla="*/ 687 h 730"/>
                <a:gd name="T78" fmla="*/ 272 w 353"/>
                <a:gd name="T79" fmla="*/ 117 h 730"/>
                <a:gd name="T80" fmla="*/ 289 w 353"/>
                <a:gd name="T81" fmla="*/ 117 h 730"/>
                <a:gd name="T82" fmla="*/ 289 w 353"/>
                <a:gd name="T83" fmla="*/ 315 h 730"/>
                <a:gd name="T84" fmla="*/ 289 w 353"/>
                <a:gd name="T85" fmla="*/ 314 h 730"/>
                <a:gd name="T86" fmla="*/ 289 w 353"/>
                <a:gd name="T87" fmla="*/ 323 h 730"/>
                <a:gd name="T88" fmla="*/ 294 w 353"/>
                <a:gd name="T89" fmla="*/ 342 h 730"/>
                <a:gd name="T90" fmla="*/ 321 w 353"/>
                <a:gd name="T91" fmla="*/ 356 h 730"/>
                <a:gd name="T92" fmla="*/ 353 w 353"/>
                <a:gd name="T93" fmla="*/ 325 h 730"/>
                <a:gd name="T94" fmla="*/ 353 w 353"/>
                <a:gd name="T95" fmla="*/ 323 h 730"/>
                <a:gd name="T96" fmla="*/ 353 w 353"/>
                <a:gd name="T97" fmla="*/ 323 h 730"/>
                <a:gd name="T98" fmla="*/ 353 w 353"/>
                <a:gd name="T99" fmla="*/ 298 h 730"/>
                <a:gd name="T100" fmla="*/ 353 w 353"/>
                <a:gd name="T101" fmla="*/ 95 h 730"/>
                <a:gd name="T102" fmla="*/ 327 w 353"/>
                <a:gd name="T103" fmla="*/ 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3" h="730">
                  <a:moveTo>
                    <a:pt x="327" y="30"/>
                  </a:moveTo>
                  <a:cubicBezTo>
                    <a:pt x="327" y="30"/>
                    <a:pt x="327" y="30"/>
                    <a:pt x="327" y="30"/>
                  </a:cubicBezTo>
                  <a:cubicBezTo>
                    <a:pt x="326" y="29"/>
                    <a:pt x="324" y="27"/>
                    <a:pt x="323" y="26"/>
                  </a:cubicBezTo>
                  <a:cubicBezTo>
                    <a:pt x="322" y="25"/>
                    <a:pt x="321" y="25"/>
                    <a:pt x="321" y="24"/>
                  </a:cubicBezTo>
                  <a:cubicBezTo>
                    <a:pt x="320" y="24"/>
                    <a:pt x="320" y="24"/>
                    <a:pt x="320" y="23"/>
                  </a:cubicBezTo>
                  <a:cubicBezTo>
                    <a:pt x="310" y="15"/>
                    <a:pt x="299" y="9"/>
                    <a:pt x="287" y="5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286" y="5"/>
                    <a:pt x="285" y="4"/>
                    <a:pt x="283" y="4"/>
                  </a:cubicBezTo>
                  <a:cubicBezTo>
                    <a:pt x="283" y="4"/>
                    <a:pt x="283" y="4"/>
                    <a:pt x="282" y="4"/>
                  </a:cubicBezTo>
                  <a:cubicBezTo>
                    <a:pt x="281" y="3"/>
                    <a:pt x="280" y="3"/>
                    <a:pt x="280" y="3"/>
                  </a:cubicBezTo>
                  <a:cubicBezTo>
                    <a:pt x="279" y="3"/>
                    <a:pt x="278" y="3"/>
                    <a:pt x="277" y="2"/>
                  </a:cubicBezTo>
                  <a:cubicBezTo>
                    <a:pt x="277" y="2"/>
                    <a:pt x="276" y="2"/>
                    <a:pt x="276" y="2"/>
                  </a:cubicBezTo>
                  <a:cubicBezTo>
                    <a:pt x="274" y="2"/>
                    <a:pt x="273" y="2"/>
                    <a:pt x="272" y="2"/>
                  </a:cubicBezTo>
                  <a:cubicBezTo>
                    <a:pt x="272" y="2"/>
                    <a:pt x="272" y="2"/>
                    <a:pt x="272" y="1"/>
                  </a:cubicBezTo>
                  <a:cubicBezTo>
                    <a:pt x="270" y="1"/>
                    <a:pt x="269" y="1"/>
                    <a:pt x="267" y="1"/>
                  </a:cubicBezTo>
                  <a:cubicBezTo>
                    <a:pt x="267" y="1"/>
                    <a:pt x="267" y="1"/>
                    <a:pt x="267" y="1"/>
                  </a:cubicBezTo>
                  <a:cubicBezTo>
                    <a:pt x="266" y="1"/>
                    <a:pt x="264" y="1"/>
                    <a:pt x="263" y="1"/>
                  </a:cubicBezTo>
                  <a:cubicBezTo>
                    <a:pt x="262" y="1"/>
                    <a:pt x="262" y="1"/>
                    <a:pt x="262" y="1"/>
                  </a:cubicBezTo>
                  <a:cubicBezTo>
                    <a:pt x="261" y="1"/>
                    <a:pt x="259" y="0"/>
                    <a:pt x="258" y="0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1"/>
                    <a:pt x="0" y="43"/>
                    <a:pt x="0" y="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41"/>
                    <a:pt x="15" y="356"/>
                    <a:pt x="32" y="356"/>
                  </a:cubicBezTo>
                  <a:cubicBezTo>
                    <a:pt x="50" y="356"/>
                    <a:pt x="64" y="341"/>
                    <a:pt x="64" y="323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1" y="687"/>
                    <a:pt x="81" y="687"/>
                    <a:pt x="81" y="687"/>
                  </a:cubicBezTo>
                  <a:cubicBezTo>
                    <a:pt x="81" y="711"/>
                    <a:pt x="101" y="730"/>
                    <a:pt x="125" y="730"/>
                  </a:cubicBezTo>
                  <a:cubicBezTo>
                    <a:pt x="148" y="730"/>
                    <a:pt x="168" y="711"/>
                    <a:pt x="168" y="687"/>
                  </a:cubicBezTo>
                  <a:cubicBezTo>
                    <a:pt x="168" y="358"/>
                    <a:pt x="168" y="358"/>
                    <a:pt x="168" y="358"/>
                  </a:cubicBezTo>
                  <a:cubicBezTo>
                    <a:pt x="185" y="358"/>
                    <a:pt x="185" y="358"/>
                    <a:pt x="185" y="358"/>
                  </a:cubicBezTo>
                  <a:cubicBezTo>
                    <a:pt x="185" y="687"/>
                    <a:pt x="185" y="687"/>
                    <a:pt x="185" y="687"/>
                  </a:cubicBezTo>
                  <a:cubicBezTo>
                    <a:pt x="185" y="711"/>
                    <a:pt x="204" y="730"/>
                    <a:pt x="228" y="730"/>
                  </a:cubicBezTo>
                  <a:cubicBezTo>
                    <a:pt x="252" y="730"/>
                    <a:pt x="272" y="711"/>
                    <a:pt x="272" y="687"/>
                  </a:cubicBezTo>
                  <a:cubicBezTo>
                    <a:pt x="272" y="686"/>
                    <a:pt x="272" y="685"/>
                    <a:pt x="272" y="683"/>
                  </a:cubicBezTo>
                  <a:cubicBezTo>
                    <a:pt x="272" y="687"/>
                    <a:pt x="272" y="687"/>
                    <a:pt x="272" y="687"/>
                  </a:cubicBezTo>
                  <a:cubicBezTo>
                    <a:pt x="272" y="687"/>
                    <a:pt x="272" y="687"/>
                    <a:pt x="272" y="117"/>
                  </a:cubicBezTo>
                  <a:cubicBezTo>
                    <a:pt x="272" y="117"/>
                    <a:pt x="272" y="117"/>
                    <a:pt x="289" y="117"/>
                  </a:cubicBezTo>
                  <a:cubicBezTo>
                    <a:pt x="289" y="117"/>
                    <a:pt x="289" y="117"/>
                    <a:pt x="289" y="315"/>
                  </a:cubicBezTo>
                  <a:cubicBezTo>
                    <a:pt x="289" y="314"/>
                    <a:pt x="289" y="314"/>
                    <a:pt x="289" y="314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289" y="330"/>
                    <a:pt x="291" y="337"/>
                    <a:pt x="294" y="342"/>
                  </a:cubicBezTo>
                  <a:cubicBezTo>
                    <a:pt x="300" y="350"/>
                    <a:pt x="310" y="356"/>
                    <a:pt x="321" y="356"/>
                  </a:cubicBezTo>
                  <a:cubicBezTo>
                    <a:pt x="338" y="356"/>
                    <a:pt x="352" y="342"/>
                    <a:pt x="353" y="325"/>
                  </a:cubicBezTo>
                  <a:cubicBezTo>
                    <a:pt x="353" y="324"/>
                    <a:pt x="353" y="324"/>
                    <a:pt x="353" y="323"/>
                  </a:cubicBezTo>
                  <a:cubicBezTo>
                    <a:pt x="353" y="323"/>
                    <a:pt x="353" y="323"/>
                    <a:pt x="353" y="323"/>
                  </a:cubicBezTo>
                  <a:cubicBezTo>
                    <a:pt x="353" y="298"/>
                    <a:pt x="353" y="298"/>
                    <a:pt x="353" y="298"/>
                  </a:cubicBezTo>
                  <a:cubicBezTo>
                    <a:pt x="353" y="270"/>
                    <a:pt x="353" y="213"/>
                    <a:pt x="353" y="95"/>
                  </a:cubicBezTo>
                  <a:cubicBezTo>
                    <a:pt x="353" y="70"/>
                    <a:pt x="343" y="47"/>
                    <a:pt x="32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en-US" sz="1800">
                <a:solidFill>
                  <a:srgbClr val="29292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37030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EA09-C4D8-4381-BA28-510062727E3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4C92A-5CDB-4A14-B5D9-E51490E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4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EA09-C4D8-4381-BA28-510062727E3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4C92A-5CDB-4A14-B5D9-E51490E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17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EA09-C4D8-4381-BA28-510062727E3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4C92A-5CDB-4A14-B5D9-E51490E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EA09-C4D8-4381-BA28-510062727E3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4C92A-5CDB-4A14-B5D9-E51490E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22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5"/>
            <a:ext cx="8363938" cy="560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447801"/>
            <a:ext cx="8363937" cy="1500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3" y="0"/>
          <a:ext cx="119093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" y="0"/>
                        <a:ext cx="119093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1489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p:transition>
    <p:fade/>
  </p:transition>
  <p:txStyles>
    <p:titleStyle>
      <a:lvl1pPr algn="l" defTabSz="685755" rtl="0" eaLnBrk="1" latinLnBrk="0" hangingPunct="1">
        <a:lnSpc>
          <a:spcPct val="90000"/>
        </a:lnSpc>
        <a:spcBef>
          <a:spcPct val="0"/>
        </a:spcBef>
        <a:buNone/>
        <a:defRPr lang="en-US" sz="4050" b="0" kern="1200" cap="none" spc="-75" baseline="0" dirty="0" smtClean="0">
          <a:ln w="3175">
            <a:noFill/>
          </a:ln>
          <a:gradFill flip="none" rotWithShape="1">
            <a:gsLst>
              <a:gs pos="0">
                <a:srgbClr val="595959"/>
              </a:gs>
              <a:gs pos="86000">
                <a:srgbClr val="595959"/>
              </a:gs>
            </a:gsLst>
            <a:lin ang="5400000" scaled="0"/>
            <a:tileRect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5272" indent="-345272" algn="l" defTabSz="685755" rtl="0" eaLnBrk="1" latinLnBrk="0" hangingPunct="1">
        <a:lnSpc>
          <a:spcPct val="90000"/>
        </a:lnSpc>
        <a:spcBef>
          <a:spcPct val="20000"/>
        </a:spcBef>
        <a:buSzPct val="80000"/>
        <a:buFont typeface="Arial" pitchFamily="34" charset="0"/>
        <a:buChar char="•"/>
        <a:defRPr sz="2400" kern="1200">
          <a:gradFill>
            <a:gsLst>
              <a:gs pos="0">
                <a:srgbClr val="595959"/>
              </a:gs>
              <a:gs pos="86000">
                <a:srgbClr val="595959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41731" indent="-296459" algn="l" defTabSz="685755" rtl="0" eaLnBrk="1" latinLnBrk="0" hangingPunct="1">
        <a:lnSpc>
          <a:spcPct val="90000"/>
        </a:lnSpc>
        <a:spcBef>
          <a:spcPct val="20000"/>
        </a:spcBef>
        <a:buSzPct val="80000"/>
        <a:buFont typeface="Arial" pitchFamily="34" charset="0"/>
        <a:buChar char="•"/>
        <a:defRPr sz="2100" kern="1200">
          <a:gradFill>
            <a:gsLst>
              <a:gs pos="0">
                <a:srgbClr val="595959"/>
              </a:gs>
              <a:gs pos="86000">
                <a:srgbClr val="595959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44143" indent="-302411" algn="l" defTabSz="685755" rtl="0" eaLnBrk="1" latinLnBrk="0" hangingPunct="1">
        <a:lnSpc>
          <a:spcPct val="90000"/>
        </a:lnSpc>
        <a:spcBef>
          <a:spcPct val="20000"/>
        </a:spcBef>
        <a:buSzPct val="80000"/>
        <a:buFont typeface="Arial" pitchFamily="34" charset="0"/>
        <a:buChar char="•"/>
        <a:defRPr sz="1800" kern="1200">
          <a:gradFill>
            <a:gsLst>
              <a:gs pos="0">
                <a:srgbClr val="595959"/>
              </a:gs>
              <a:gs pos="86000">
                <a:srgbClr val="595959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203692" indent="-259550" algn="l" defTabSz="685755" rtl="0" eaLnBrk="1" latinLnBrk="0" hangingPunct="1">
        <a:lnSpc>
          <a:spcPct val="90000"/>
        </a:lnSpc>
        <a:spcBef>
          <a:spcPct val="20000"/>
        </a:spcBef>
        <a:buSzPct val="80000"/>
        <a:buFont typeface="Arial" pitchFamily="34" charset="0"/>
        <a:buChar char="•"/>
        <a:defRPr sz="1500" kern="1200">
          <a:gradFill>
            <a:gsLst>
              <a:gs pos="0">
                <a:srgbClr val="595959"/>
              </a:gs>
              <a:gs pos="86000">
                <a:srgbClr val="595959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456099" indent="-252407" algn="l" defTabSz="685755" rtl="0" eaLnBrk="1" latinLnBrk="0" hangingPunct="1">
        <a:lnSpc>
          <a:spcPct val="90000"/>
        </a:lnSpc>
        <a:spcBef>
          <a:spcPct val="20000"/>
        </a:spcBef>
        <a:buSzPct val="80000"/>
        <a:buFont typeface="Arial" pitchFamily="34" charset="0"/>
        <a:buChar char="•"/>
        <a:defRPr sz="1500" kern="1200">
          <a:gradFill>
            <a:gsLst>
              <a:gs pos="0">
                <a:srgbClr val="595959"/>
              </a:gs>
              <a:gs pos="86000">
                <a:srgbClr val="595959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27" indent="-171439" algn="l" defTabSz="6857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5" indent="-171439" algn="l" defTabSz="6857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83" indent="-171439" algn="l" defTabSz="6857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61" indent="-171439" algn="l" defTabSz="6857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6857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5" algn="l" defTabSz="6857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3" algn="l" defTabSz="6857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11" algn="l" defTabSz="6857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9" algn="l" defTabSz="6857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7" algn="l" defTabSz="6857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4" algn="l" defTabSz="6857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22" algn="l" defTabSz="6857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EEA09-C4D8-4381-BA28-510062727E38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4C92A-5CDB-4A14-B5D9-E51490E5D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3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F4644B-654B-458C-9E72-372059A67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E05AE-AE15-47E6-BC33-D0895D46D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3350E-3205-4B01-8733-C25C047FB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A16D1-ADAD-4612-9C7A-4D99A5DF9D1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51D8-2C7A-4894-8DF6-AE02A3633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F5234-DE3D-435B-BAF5-D053A2653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6F454-105E-42E3-9AD9-F19BC2306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72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benschmidt.org/profGender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projects.fivethirtyeight.com/2016-election-forecast/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kaggle.com/competitions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alexa.com/know-data-science-important/" TargetMode="External"/><Relationship Id="rId3" Type="http://schemas.openxmlformats.org/officeDocument/2006/relationships/hyperlink" Target="https://www.anaconda.com/download/" TargetMode="External"/><Relationship Id="rId7" Type="http://schemas.openxmlformats.org/officeDocument/2006/relationships/hyperlink" Target="https://www.coursera.org/learn/machine-learning/home/info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coursera.org/learn/data-manipulation/home/info" TargetMode="External"/><Relationship Id="rId5" Type="http://schemas.openxmlformats.org/officeDocument/2006/relationships/hyperlink" Target="https://www.youtube.com/watch?v=hxXIJnjC_HI" TargetMode="External"/><Relationship Id="rId4" Type="http://schemas.openxmlformats.org/officeDocument/2006/relationships/hyperlink" Target="http://research.microsoft.com/en-us/collaboration/fourthparadigm/" TargetMode="External"/><Relationship Id="rId9" Type="http://schemas.openxmlformats.org/officeDocument/2006/relationships/hyperlink" Target="https://hbr.org/2012/10/data-scientist-the-sexiest-job-of-the-21st-century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Haseeb_Ahmad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910" y="2084908"/>
            <a:ext cx="8298180" cy="929025"/>
          </a:xfrm>
        </p:spPr>
        <p:txBody>
          <a:bodyPr>
            <a:noAutofit/>
          </a:bodyPr>
          <a:lstStyle/>
          <a:p>
            <a:r>
              <a:rPr lang="en-US" sz="9600" dirty="0"/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17587"/>
            <a:ext cx="6858000" cy="480956"/>
          </a:xfrm>
        </p:spPr>
        <p:txBody>
          <a:bodyPr>
            <a:normAutofit/>
          </a:bodyPr>
          <a:lstStyle/>
          <a:p>
            <a:r>
              <a:rPr lang="en-US" sz="2800" dirty="0"/>
              <a:t>CSE-4077</a:t>
            </a:r>
          </a:p>
        </p:txBody>
      </p:sp>
    </p:spTree>
    <p:extLst>
      <p:ext uri="{BB962C8B-B14F-4D97-AF65-F5344CB8AC3E}">
        <p14:creationId xmlns:p14="http://schemas.microsoft.com/office/powerpoint/2010/main" val="3871050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1B05-E21B-4333-84AC-CA90A090F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20th Century Innovation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5C9B9-56CE-4D9B-A181-8FB0A26FC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Cars</a:t>
            </a:r>
            <a:br>
              <a:rPr lang="en-US" dirty="0"/>
            </a:br>
            <a:r>
              <a:rPr lang="en-US" dirty="0"/>
              <a:t>- Airplanes</a:t>
            </a:r>
            <a:br>
              <a:rPr lang="en-US" dirty="0"/>
            </a:br>
            <a:r>
              <a:rPr lang="en-US" dirty="0"/>
              <a:t>- Power grid</a:t>
            </a:r>
            <a:br>
              <a:rPr lang="en-US" dirty="0"/>
            </a:br>
            <a:r>
              <a:rPr lang="en-US" dirty="0"/>
              <a:t>- Television</a:t>
            </a:r>
            <a:br>
              <a:rPr lang="en-US" dirty="0"/>
            </a:br>
            <a:r>
              <a:rPr lang="en-US" dirty="0"/>
              <a:t>- Air conditioning and central heating</a:t>
            </a:r>
            <a:br>
              <a:rPr lang="en-US" dirty="0"/>
            </a:br>
            <a:r>
              <a:rPr lang="en-US" dirty="0"/>
              <a:t>- Nuclear power</a:t>
            </a:r>
            <a:br>
              <a:rPr lang="en-US" dirty="0"/>
            </a:br>
            <a:r>
              <a:rPr lang="en-US" dirty="0"/>
              <a:t>- Digital computers</a:t>
            </a:r>
            <a:br>
              <a:rPr lang="en-US" dirty="0"/>
            </a:br>
            <a:r>
              <a:rPr lang="en-US" dirty="0"/>
              <a:t>- The internet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39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8281D7-4214-4F70-BBA4-E602FAADA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685925"/>
            <a:ext cx="8020050" cy="34861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26F4652-E7A3-42C4-9E61-B4F8030C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21st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centaury</a:t>
            </a:r>
          </a:p>
        </p:txBody>
      </p:sp>
    </p:spTree>
    <p:extLst>
      <p:ext uri="{BB962C8B-B14F-4D97-AF65-F5344CB8AC3E}">
        <p14:creationId xmlns:p14="http://schemas.microsoft.com/office/powerpoint/2010/main" val="3645149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Science and Others</a:t>
            </a:r>
            <a:endParaRPr lang="ru-RU" dirty="0"/>
          </a:p>
        </p:txBody>
      </p:sp>
      <p:sp>
        <p:nvSpPr>
          <p:cNvPr id="4" name="Content Placeholder 18"/>
          <p:cNvSpPr txBox="1">
            <a:spLocks/>
          </p:cNvSpPr>
          <p:nvPr/>
        </p:nvSpPr>
        <p:spPr>
          <a:xfrm>
            <a:off x="628650" y="1860363"/>
            <a:ext cx="7886700" cy="45596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Business Intelligence</a:t>
            </a:r>
          </a:p>
          <a:p>
            <a:r>
              <a:rPr lang="en-US" sz="3200" dirty="0"/>
              <a:t>Statistics</a:t>
            </a:r>
          </a:p>
          <a:p>
            <a:r>
              <a:rPr lang="en-US" sz="3200" dirty="0"/>
              <a:t>Data(base) Management</a:t>
            </a:r>
          </a:p>
          <a:p>
            <a:r>
              <a:rPr lang="en-US" sz="3200" dirty="0"/>
              <a:t>Visualization</a:t>
            </a:r>
          </a:p>
          <a:p>
            <a:r>
              <a:rPr lang="en-US" sz="3200" dirty="0"/>
              <a:t>Machine Learning</a:t>
            </a:r>
          </a:p>
          <a:p>
            <a:r>
              <a:rPr lang="en-US" sz="3200" dirty="0"/>
              <a:t>Data Mining</a:t>
            </a:r>
          </a:p>
          <a:p>
            <a:r>
              <a:rPr lang="en-US" sz="3200" dirty="0"/>
              <a:t>Artificial Intelligence</a:t>
            </a:r>
          </a:p>
          <a:p>
            <a:r>
              <a:rPr lang="en-US" sz="3200" dirty="0"/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299819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824520-16EB-4CCA-98F5-D79103571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7" y="1176713"/>
            <a:ext cx="8408194" cy="558627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2700">
                <a:solidFill>
                  <a:schemeClr val="tx1">
                    <a:lumMod val="85000"/>
                    <a:lumOff val="15000"/>
                  </a:schemeClr>
                </a:solidFill>
              </a:rPr>
              <a:t>What is big data?</a:t>
            </a:r>
          </a:p>
        </p:txBody>
      </p:sp>
      <p:pic>
        <p:nvPicPr>
          <p:cNvPr id="7" name="Content Placeholder 6" descr="A drawing of a person&#10;&#10;Description automatically generated">
            <a:extLst>
              <a:ext uri="{FF2B5EF4-FFF2-40B4-BE49-F238E27FC236}">
                <a16:creationId xmlns:a16="http://schemas.microsoft.com/office/drawing/2014/main" id="{390EFBF8-B26F-47CC-B1A4-6A3D830C6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"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3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886212-AC3E-441D-A359-3081546B1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614"/>
            <a:ext cx="9144000" cy="48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8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1210444"/>
            <a:ext cx="3285757" cy="4419078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429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D3CCC-42E0-4759-B358-D350007C7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2" y="1616253"/>
            <a:ext cx="2562119" cy="359655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How big is </a:t>
            </a:r>
            <a:r>
              <a:rPr lang="en-US" dirty="0" err="1">
                <a:solidFill>
                  <a:srgbClr val="FFFFFF"/>
                </a:solidFill>
              </a:rPr>
              <a:t>Zetabyte</a:t>
            </a:r>
            <a:r>
              <a:rPr lang="en-US" dirty="0">
                <a:solidFill>
                  <a:srgbClr val="FFFFFF"/>
                </a:solidFill>
              </a:rPr>
              <a:t> (</a:t>
            </a:r>
            <a:r>
              <a:rPr lang="en-US" dirty="0" err="1">
                <a:solidFill>
                  <a:srgbClr val="FFFFFF"/>
                </a:solidFill>
              </a:rPr>
              <a:t>Zb</a:t>
            </a:r>
            <a:r>
              <a:rPr lang="en-US" dirty="0">
                <a:solidFill>
                  <a:srgbClr val="FFFFFF"/>
                </a:solidFill>
              </a:rPr>
              <a:t>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6ED26697-4E8F-4B0E-AA6F-D3BB1D161A6E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486025" y="1782779"/>
              <a:ext cx="7886700" cy="326350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7" name="Content Placeholder 5">
                <a:extLst>
                  <a:ext uri="{FF2B5EF4-FFF2-40B4-BE49-F238E27FC236}">
                    <a16:creationId xmlns:a16="http://schemas.microsoft.com/office/drawing/2014/main" id="{6ED26697-4E8F-4B0E-AA6F-D3BB1D161A6E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486025" y="1782779"/>
              <a:ext cx="7886700" cy="326350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3396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857250"/>
            <a:ext cx="3302782" cy="51435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857250"/>
            <a:ext cx="1827610" cy="51435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4EF40A-E806-4859-ACB8-E900FBD65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6" y="1371600"/>
            <a:ext cx="2085203" cy="3829050"/>
          </a:xfrm>
        </p:spPr>
        <p:txBody>
          <a:bodyPr>
            <a:normAutofit/>
          </a:bodyPr>
          <a:lstStyle/>
          <a:p>
            <a:pPr algn="ctr"/>
            <a:r>
              <a:rPr lang="en-US" sz="2550" dirty="0">
                <a:solidFill>
                  <a:srgbClr val="FFFFFF"/>
                </a:solidFill>
              </a:rPr>
              <a:t>Data explosion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C11ADEBA-C46D-41BE-A45A-57F4A3E787C4}"/>
              </a:ext>
            </a:extLst>
          </p:cNvPr>
          <p:cNvGraphicFramePr/>
          <p:nvPr/>
        </p:nvGraphicFramePr>
        <p:xfrm>
          <a:off x="2992930" y="94376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659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Graphic spid="19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79" y="1117853"/>
            <a:ext cx="8325612" cy="13510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F3EB2-F0E3-4A46-AFEE-B77D7A04A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96163"/>
            <a:ext cx="7572375" cy="589788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</a:rPr>
              <a:t>Why Big Data Keeps Getting Bigger</a:t>
            </a:r>
            <a:br>
              <a:rPr lang="en-US" b="1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A29EBAE9-CD45-46E7-872C-297431257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14" y="2647189"/>
            <a:ext cx="7545098" cy="4251603"/>
          </a:xfrm>
        </p:spPr>
      </p:pic>
    </p:spTree>
    <p:extLst>
      <p:ext uri="{BB962C8B-B14F-4D97-AF65-F5344CB8AC3E}">
        <p14:creationId xmlns:p14="http://schemas.microsoft.com/office/powerpoint/2010/main" val="367759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324" y="236538"/>
            <a:ext cx="8701087" cy="2063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Data science is not Database!</a:t>
            </a:r>
            <a:endParaRPr lang="ru-RU" dirty="0">
              <a:solidFill>
                <a:srgbClr val="00B0F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041773"/>
              </p:ext>
            </p:extLst>
          </p:nvPr>
        </p:nvGraphicFramePr>
        <p:xfrm>
          <a:off x="1146275" y="600076"/>
          <a:ext cx="7869135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6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4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00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Data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407">
                <a:tc>
                  <a:txBody>
                    <a:bodyPr/>
                    <a:lstStyle/>
                    <a:p>
                      <a:r>
                        <a:rPr lang="en-US" dirty="0"/>
                        <a:t>Data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“Precious”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“Cheap”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407">
                <a:tc>
                  <a:txBody>
                    <a:bodyPr/>
                    <a:lstStyle/>
                    <a:p>
                      <a:r>
                        <a:rPr lang="en-US" dirty="0"/>
                        <a:t>Data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4823"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Bank</a:t>
                      </a:r>
                      <a:r>
                        <a:rPr lang="en-US" baseline="0" dirty="0"/>
                        <a:t> records, </a:t>
                      </a:r>
                      <a:br>
                        <a:rPr lang="en-US" baseline="0" dirty="0"/>
                      </a:br>
                      <a:r>
                        <a:rPr lang="en-US" baseline="0" dirty="0"/>
                        <a:t>Personnel records,</a:t>
                      </a:r>
                    </a:p>
                    <a:p>
                      <a:r>
                        <a:rPr lang="en-US" baseline="0" dirty="0"/>
                        <a:t>Census, </a:t>
                      </a:r>
                    </a:p>
                    <a:p>
                      <a:r>
                        <a:rPr lang="en-US" baseline="0" dirty="0"/>
                        <a:t>Medical records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 clicks,</a:t>
                      </a:r>
                    </a:p>
                    <a:p>
                      <a:r>
                        <a:rPr lang="en-US" dirty="0"/>
                        <a:t>GPS logs,</a:t>
                      </a:r>
                    </a:p>
                    <a:p>
                      <a:r>
                        <a:rPr lang="en-US" dirty="0"/>
                        <a:t>Tweets,</a:t>
                      </a:r>
                    </a:p>
                    <a:p>
                      <a:r>
                        <a:rPr lang="en-US" dirty="0"/>
                        <a:t>Building</a:t>
                      </a:r>
                      <a:r>
                        <a:rPr lang="en-US" baseline="0" dirty="0"/>
                        <a:t> s</a:t>
                      </a:r>
                      <a:r>
                        <a:rPr lang="en-US" dirty="0"/>
                        <a:t>ensor readings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018">
                <a:tc>
                  <a:txBody>
                    <a:bodyPr/>
                    <a:lstStyle/>
                    <a:p>
                      <a:r>
                        <a:rPr lang="en-US" dirty="0"/>
                        <a:t>Priorities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Consistency,</a:t>
                      </a:r>
                    </a:p>
                    <a:p>
                      <a:r>
                        <a:rPr lang="en-US" dirty="0"/>
                        <a:t>Error</a:t>
                      </a:r>
                      <a:r>
                        <a:rPr lang="en-US" baseline="0" dirty="0"/>
                        <a:t> recovery,</a:t>
                      </a:r>
                    </a:p>
                    <a:p>
                      <a:r>
                        <a:rPr lang="en-US" baseline="0" dirty="0"/>
                        <a:t>Auditability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Speed,</a:t>
                      </a:r>
                    </a:p>
                    <a:p>
                      <a:r>
                        <a:rPr lang="en-US" dirty="0"/>
                        <a:t>Availability,</a:t>
                      </a:r>
                    </a:p>
                    <a:p>
                      <a:r>
                        <a:rPr lang="en-US" dirty="0"/>
                        <a:t>Query richness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407">
                <a:tc>
                  <a:txBody>
                    <a:bodyPr/>
                    <a:lstStyle/>
                    <a:p>
                      <a:r>
                        <a:rPr lang="en-US" dirty="0"/>
                        <a:t>Structured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Strongly (Schema)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Weakly or none (Text)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7212">
                <a:tc>
                  <a:txBody>
                    <a:bodyPr/>
                    <a:lstStyle/>
                    <a:p>
                      <a:r>
                        <a:rPr lang="en-US" dirty="0"/>
                        <a:t>Properties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Transactions,</a:t>
                      </a:r>
                      <a:r>
                        <a:rPr lang="en-US" baseline="0" dirty="0"/>
                        <a:t> ACID*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CAP* theorem</a:t>
                      </a:r>
                      <a:r>
                        <a:rPr lang="en-US" baseline="0" dirty="0"/>
                        <a:t> (2/3),</a:t>
                      </a:r>
                    </a:p>
                    <a:p>
                      <a:r>
                        <a:rPr lang="en-US" baseline="0" dirty="0"/>
                        <a:t>eventual consistency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3628">
                <a:tc>
                  <a:txBody>
                    <a:bodyPr/>
                    <a:lstStyle/>
                    <a:p>
                      <a:r>
                        <a:rPr lang="en-US" dirty="0"/>
                        <a:t>Realizations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NoSQL:</a:t>
                      </a:r>
                      <a:endParaRPr lang="en-US" baseline="0" dirty="0"/>
                    </a:p>
                    <a:p>
                      <a:r>
                        <a:rPr lang="en-US" baseline="0" dirty="0" err="1"/>
                        <a:t>MongoDB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CouchDB</a:t>
                      </a:r>
                      <a:r>
                        <a:rPr lang="en-US" baseline="0" dirty="0"/>
                        <a:t>,</a:t>
                      </a:r>
                    </a:p>
                    <a:p>
                      <a:r>
                        <a:rPr lang="en-US" baseline="0" dirty="0" err="1"/>
                        <a:t>Hbase</a:t>
                      </a:r>
                      <a:r>
                        <a:rPr lang="en-US" baseline="0" dirty="0"/>
                        <a:t>, Cassandra, </a:t>
                      </a:r>
                      <a:r>
                        <a:rPr lang="en-US" baseline="0" dirty="0" err="1"/>
                        <a:t>Riak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Memcached</a:t>
                      </a:r>
                      <a:r>
                        <a:rPr lang="en-US" baseline="0" dirty="0"/>
                        <a:t>, </a:t>
                      </a:r>
                    </a:p>
                    <a:p>
                      <a:r>
                        <a:rPr lang="en-US" baseline="0" dirty="0"/>
                        <a:t>Apache River, 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4567" y="6452360"/>
            <a:ext cx="4763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*ACID = Atomicity, Consistency, Isolation and Durability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72032" y="6460807"/>
            <a:ext cx="472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*CAP = Consistency, Availability, Partition Tolerance</a:t>
            </a:r>
          </a:p>
        </p:txBody>
      </p:sp>
    </p:spTree>
    <p:extLst>
      <p:ext uri="{BB962C8B-B14F-4D97-AF65-F5344CB8AC3E}">
        <p14:creationId xmlns:p14="http://schemas.microsoft.com/office/powerpoint/2010/main" val="142606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701087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Data science is not machine learning!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199" y="1517601"/>
            <a:ext cx="855821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Machine learning involves computation and statistics, but has traditionally been not very concerned about answering scientific questions </a:t>
            </a:r>
          </a:p>
          <a:p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Machine learning has a heavy focus on fancy algorithms</a:t>
            </a:r>
          </a:p>
          <a:p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… ... but sometimes the best way to solve a problem is just by visualizing the data, for instance</a:t>
            </a:r>
          </a:p>
        </p:txBody>
      </p:sp>
    </p:spTree>
    <p:extLst>
      <p:ext uri="{BB962C8B-B14F-4D97-AF65-F5344CB8AC3E}">
        <p14:creationId xmlns:p14="http://schemas.microsoft.com/office/powerpoint/2010/main" val="82488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Haseeb</a:t>
            </a:r>
            <a:r>
              <a:rPr lang="en-US" sz="2400" dirty="0"/>
              <a:t> Ahmad</a:t>
            </a:r>
          </a:p>
          <a:p>
            <a:endParaRPr lang="en-US" sz="2400" dirty="0"/>
          </a:p>
          <a:p>
            <a:r>
              <a:rPr lang="en-US" sz="2400" dirty="0"/>
              <a:t>PhD: Computer Science (Data Mining)</a:t>
            </a:r>
          </a:p>
          <a:p>
            <a:endParaRPr lang="en-US" sz="2400" dirty="0"/>
          </a:p>
          <a:p>
            <a:r>
              <a:rPr lang="en-US" sz="2400" dirty="0"/>
              <a:t>Beijing University of Posts and Telecommunications,          Beijing, China.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1314147" y="5572430"/>
            <a:ext cx="39581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7FD5303-69AD-2E4D-B18B-E5EED0F0A60B}" type="slidenum">
              <a:rPr lang="en-US" sz="825"/>
              <a:pPr/>
              <a:t>2</a:t>
            </a:fld>
            <a:r>
              <a:rPr lang="en-US" sz="825"/>
              <a:t>  |  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186562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325" y="0"/>
            <a:ext cx="870108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Data science is not statistics!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199" y="1046114"/>
            <a:ext cx="855821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“Analyzing data computationally, to understand some phenomenon in the real world, you say? … that sounds an awful lot like statistics” </a:t>
            </a:r>
          </a:p>
          <a:p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Statistics (at least the academic type) has evolved a lot more along the mathematical/theoretical frontier </a:t>
            </a:r>
          </a:p>
          <a:p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Not many statistics courses have a lecture on e.g. web scraping, or a lot of data processing more generally </a:t>
            </a:r>
          </a:p>
          <a:p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Plus, statisticians use R, while data scientists use Python ... clearly these are completely different fields</a:t>
            </a:r>
          </a:p>
        </p:txBody>
      </p:sp>
    </p:spTree>
    <p:extLst>
      <p:ext uri="{BB962C8B-B14F-4D97-AF65-F5344CB8AC3E}">
        <p14:creationId xmlns:p14="http://schemas.microsoft.com/office/powerpoint/2010/main" val="5226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D47D-6443-4128-A287-21CD04204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Data Science benefits from . . 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D3760-BDEA-4556-9F8C-93E7A66D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- Software developers are hired to produce code.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- Data Scientists are hired to produce insights.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- Genius shows in finding the right answer!!!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- Wisdom shows in avoiding the wrong answers.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- Data science (like most things) benefits more from wisdom than from genius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810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4325" y="442916"/>
            <a:ext cx="8701087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Data science is not big data!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5761" y="2189114"/>
            <a:ext cx="85582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Sometimes, in order to truly understand and answer your question, you need massive amounts of data But sometimes you don’t </a:t>
            </a:r>
          </a:p>
          <a:p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Don’t create more work for yourself than you need to</a:t>
            </a:r>
          </a:p>
        </p:txBody>
      </p:sp>
    </p:spTree>
    <p:extLst>
      <p:ext uri="{BB962C8B-B14F-4D97-AF65-F5344CB8AC3E}">
        <p14:creationId xmlns:p14="http://schemas.microsoft.com/office/powerpoint/2010/main" val="1590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Big Data Science Tasks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4" name="Content Placeholder 18"/>
          <p:cNvSpPr txBox="1">
            <a:spLocks/>
          </p:cNvSpPr>
          <p:nvPr/>
        </p:nvSpPr>
        <p:spPr>
          <a:xfrm>
            <a:off x="628650" y="1860363"/>
            <a:ext cx="7886700" cy="45596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Facebook</a:t>
            </a:r>
          </a:p>
          <a:p>
            <a:r>
              <a:rPr lang="en-US" sz="2800" dirty="0"/>
              <a:t>Amazon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LinkedIn</a:t>
            </a:r>
          </a:p>
          <a:p>
            <a:r>
              <a:rPr lang="en-US" dirty="0"/>
              <a:t>Netflix</a:t>
            </a:r>
          </a:p>
          <a:p>
            <a:r>
              <a:rPr lang="en-US" sz="2800" dirty="0"/>
              <a:t>Microsoft</a:t>
            </a:r>
          </a:p>
          <a:p>
            <a:r>
              <a:rPr lang="en-US" dirty="0"/>
              <a:t>. . 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538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Regular Data Science Tasks</a:t>
            </a:r>
            <a:endParaRPr lang="ru-RU" dirty="0">
              <a:solidFill>
                <a:srgbClr val="00B0F0"/>
              </a:solidFill>
            </a:endParaRPr>
          </a:p>
        </p:txBody>
      </p:sp>
      <p:sp>
        <p:nvSpPr>
          <p:cNvPr id="4" name="Content Placeholder 18"/>
          <p:cNvSpPr txBox="1">
            <a:spLocks/>
          </p:cNvSpPr>
          <p:nvPr/>
        </p:nvSpPr>
        <p:spPr>
          <a:xfrm>
            <a:off x="628650" y="1860363"/>
            <a:ext cx="7886700" cy="45596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analysis</a:t>
            </a:r>
          </a:p>
          <a:p>
            <a:pPr lvl="1"/>
            <a:r>
              <a:rPr lang="en-US" sz="2800" dirty="0"/>
              <a:t>What percentage of users back to our site?</a:t>
            </a:r>
          </a:p>
          <a:p>
            <a:pPr lvl="1"/>
            <a:r>
              <a:rPr lang="en-US" sz="2800" dirty="0"/>
              <a:t>Which products usually bought together?</a:t>
            </a:r>
          </a:p>
          <a:p>
            <a:r>
              <a:rPr lang="en-US" dirty="0"/>
              <a:t>Modeling/statistics</a:t>
            </a:r>
          </a:p>
          <a:p>
            <a:pPr lvl="1"/>
            <a:r>
              <a:rPr lang="en-US" sz="2800" dirty="0"/>
              <a:t>How many cars we are going to sell next year?</a:t>
            </a:r>
          </a:p>
          <a:p>
            <a:pPr lvl="1"/>
            <a:r>
              <a:rPr lang="en-US" sz="2800" dirty="0"/>
              <a:t>Which city is better for opening new office?</a:t>
            </a:r>
          </a:p>
          <a:p>
            <a:r>
              <a:rPr lang="en-US" dirty="0"/>
              <a:t>Engineering/prototyping</a:t>
            </a:r>
          </a:p>
          <a:p>
            <a:pPr lvl="1"/>
            <a:r>
              <a:rPr lang="en-US" sz="2800" dirty="0"/>
              <a:t>Product to use a prediction model</a:t>
            </a:r>
          </a:p>
          <a:p>
            <a:pPr lvl="1"/>
            <a:r>
              <a:rPr lang="en-US" sz="2800" dirty="0"/>
              <a:t>Visualization of analytics</a:t>
            </a:r>
          </a:p>
        </p:txBody>
      </p:sp>
    </p:spTree>
    <p:extLst>
      <p:ext uri="{BB962C8B-B14F-4D97-AF65-F5344CB8AC3E}">
        <p14:creationId xmlns:p14="http://schemas.microsoft.com/office/powerpoint/2010/main" val="182723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0038" y="-128584"/>
            <a:ext cx="8701087" cy="72865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What Data Science is!</a:t>
            </a:r>
            <a:endParaRPr lang="ru-RU" dirty="0"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31" y="600075"/>
            <a:ext cx="697230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12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i.ytimg.com/vi/bjI8A83i1F0/maxres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2" r="16113"/>
          <a:stretch/>
        </p:blipFill>
        <p:spPr bwMode="auto">
          <a:xfrm>
            <a:off x="4661460" y="0"/>
            <a:ext cx="44825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.ytimg.com/vi/bjI8A83i1F0/maxres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6" r="51984"/>
          <a:stretch/>
        </p:blipFill>
        <p:spPr bwMode="auto">
          <a:xfrm>
            <a:off x="0" y="0"/>
            <a:ext cx="47707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85554" y="604334"/>
            <a:ext cx="211468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Human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00008" y="604334"/>
            <a:ext cx="249780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Machine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85789" y="602381"/>
            <a:ext cx="103406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VS</a:t>
            </a:r>
            <a:r>
              <a:rPr lang="en-US" sz="5000" b="1" dirty="0"/>
              <a:t>.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75257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Human vs.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</a:t>
            </a:r>
          </a:p>
          <a:p>
            <a:pPr lvl="1"/>
            <a:r>
              <a:rPr lang="en-US" dirty="0"/>
              <a:t>Naturally can work with small amount of data</a:t>
            </a:r>
          </a:p>
          <a:p>
            <a:pPr lvl="1"/>
            <a:r>
              <a:rPr lang="en-US" dirty="0"/>
              <a:t>Have a knowledge about domain</a:t>
            </a:r>
          </a:p>
          <a:p>
            <a:pPr lvl="1"/>
            <a:r>
              <a:rPr lang="en-US" dirty="0"/>
              <a:t>Good image recognition</a:t>
            </a:r>
          </a:p>
          <a:p>
            <a:r>
              <a:rPr lang="en-US" dirty="0"/>
              <a:t>Machines</a:t>
            </a:r>
          </a:p>
          <a:p>
            <a:pPr lvl="1"/>
            <a:r>
              <a:rPr lang="en-US" dirty="0"/>
              <a:t>Can make intensive computations</a:t>
            </a:r>
          </a:p>
          <a:p>
            <a:pPr lvl="1"/>
            <a:r>
              <a:rPr lang="en-US" dirty="0"/>
              <a:t>Knows only numbers and strings (well, actually only numbers)</a:t>
            </a:r>
          </a:p>
        </p:txBody>
      </p:sp>
    </p:spTree>
    <p:extLst>
      <p:ext uri="{BB962C8B-B14F-4D97-AF65-F5344CB8AC3E}">
        <p14:creationId xmlns:p14="http://schemas.microsoft.com/office/powerpoint/2010/main" val="255576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610139" y="3373438"/>
            <a:ext cx="6858000" cy="1655762"/>
          </a:xfrm>
        </p:spPr>
        <p:txBody>
          <a:bodyPr/>
          <a:lstStyle/>
          <a:p>
            <a:pPr algn="r"/>
            <a:r>
              <a:rPr lang="en-US" dirty="0"/>
              <a:t>(c) Russ Thompson </a:t>
            </a:r>
          </a:p>
          <a:p>
            <a:pPr algn="r"/>
            <a:r>
              <a:rPr lang="en-US" dirty="0"/>
              <a:t>Senior Research Scientist at Alexa</a:t>
            </a:r>
            <a:endParaRPr lang="ru-RU" i="1" dirty="0"/>
          </a:p>
        </p:txBody>
      </p:sp>
      <p:sp>
        <p:nvSpPr>
          <p:cNvPr id="3" name="Rectangle 2"/>
          <p:cNvSpPr/>
          <p:nvPr/>
        </p:nvSpPr>
        <p:spPr>
          <a:xfrm>
            <a:off x="824948" y="1864092"/>
            <a:ext cx="79413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 data scientist is the adult version of the kid who can’t stop asking “Why?”</a:t>
            </a:r>
          </a:p>
        </p:txBody>
      </p:sp>
    </p:spTree>
    <p:extLst>
      <p:ext uri="{BB962C8B-B14F-4D97-AF65-F5344CB8AC3E}">
        <p14:creationId xmlns:p14="http://schemas.microsoft.com/office/powerpoint/2010/main" val="3567188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http://www.sintetia.com/wp-content/uploads/2014/05/Data-Scientist-What-I-really-d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84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714625"/>
            <a:ext cx="9144000" cy="3462338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“Data! Data! Data!” he cried impatiently. “I can’t make bricks without clay.”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Arthur Conan Doyle</a:t>
            </a:r>
          </a:p>
        </p:txBody>
      </p:sp>
    </p:spTree>
    <p:extLst>
      <p:ext uri="{BB962C8B-B14F-4D97-AF65-F5344CB8AC3E}">
        <p14:creationId xmlns:p14="http://schemas.microsoft.com/office/powerpoint/2010/main" val="144772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Who is Data Scientist?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Scientist</a:t>
            </a:r>
          </a:p>
          <a:p>
            <a:pPr lvl="1"/>
            <a:r>
              <a:rPr lang="en-US" dirty="0"/>
              <a:t>Someone who find new discoveries</a:t>
            </a:r>
          </a:p>
          <a:p>
            <a:pPr lvl="1"/>
            <a:r>
              <a:rPr lang="en-US" dirty="0"/>
              <a:t>Make a hypothesis</a:t>
            </a:r>
          </a:p>
          <a:p>
            <a:pPr lvl="1"/>
            <a:r>
              <a:rPr lang="en-US" dirty="0"/>
              <a:t>Investigate that hypothesis</a:t>
            </a:r>
          </a:p>
          <a:p>
            <a:r>
              <a:rPr lang="en-US" dirty="0"/>
              <a:t>Data Scientist</a:t>
            </a:r>
          </a:p>
          <a:p>
            <a:pPr lvl="1"/>
            <a:r>
              <a:rPr lang="en-US" dirty="0"/>
              <a:t>Do the same with data</a:t>
            </a:r>
          </a:p>
          <a:p>
            <a:pPr lvl="1"/>
            <a:r>
              <a:rPr lang="en-US" dirty="0"/>
              <a:t>Look for meaning, knowledge in the data</a:t>
            </a:r>
          </a:p>
          <a:p>
            <a:pPr lvl="1"/>
            <a:r>
              <a:rPr lang="en-US" dirty="0"/>
              <a:t>Answering questions and rely on data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0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Who is Data Scientist?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“A data scientist is someone who knows more statistics than a computer scientist and more computer science than a statistician.”</a:t>
            </a:r>
          </a:p>
          <a:p>
            <a:pPr marL="0" lvl="1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- Josh </a:t>
            </a:r>
            <a:r>
              <a:rPr lang="en-US" dirty="0" err="1"/>
              <a:t>Blumenstock</a:t>
            </a:r>
            <a:r>
              <a:rPr lang="en-US" dirty="0"/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“Data Scientist = statistician + programmer + coach +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                        storyteller + artist” </a:t>
            </a:r>
          </a:p>
          <a:p>
            <a:pPr marL="0" lvl="1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- </a:t>
            </a:r>
            <a:r>
              <a:rPr lang="en-US" dirty="0" err="1"/>
              <a:t>Shlomo</a:t>
            </a:r>
            <a:r>
              <a:rPr lang="en-US" dirty="0"/>
              <a:t> </a:t>
            </a:r>
            <a:r>
              <a:rPr lang="en-US" dirty="0" err="1"/>
              <a:t>Aragmon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1A58D-B40C-4DE8-A2E1-8F7A98F83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2075"/>
            <a:ext cx="27146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2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006C-F0D3-43F9-96AE-8E163649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What data scientists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38E59-CD24-4950-82E4-673D0A262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6769"/>
            <a:ext cx="7886700" cy="4770194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/>
              <a:t>The good data scientist develops a curiosity about the domain/application they are working in.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- They talk shop with the people whose data they are working on.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- They read different news, articles and updates to get a broader perspective on the world.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- They keep on searching for open research areas in their field.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556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000C5F8-CCDB-41B7-86F9-842B6051E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2053641"/>
            <a:ext cx="275187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Specialist Traditional Data Science 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C630B-5BEE-484A-B63C-EA5C4AE3EF7E}"/>
              </a:ext>
            </a:extLst>
          </p:cNvPr>
          <p:cNvSpPr txBox="1"/>
          <p:nvPr/>
        </p:nvSpPr>
        <p:spPr>
          <a:xfrm>
            <a:off x="4149970" y="801866"/>
            <a:ext cx="4979544" cy="523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</a:rPr>
              <a:t>Data Scientist (DS) – Prepares data, engineers features, most valuable skill: training models.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000000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</a:rPr>
              <a:t>Data Engineer (DE) – Data acquisition focus. Build data pipelines.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000000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</a:rPr>
              <a:t>Data Analyst (DA) – Assist DS with data preparation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000000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</a:rPr>
              <a:t>Application architect (AA) – Design complete solution; deploy and maintain models in production</a:t>
            </a:r>
          </a:p>
        </p:txBody>
      </p:sp>
    </p:spTree>
    <p:extLst>
      <p:ext uri="{BB962C8B-B14F-4D97-AF65-F5344CB8AC3E}">
        <p14:creationId xmlns:p14="http://schemas.microsoft.com/office/powerpoint/2010/main" val="2220602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719F-D2D3-4ECA-851D-8431F420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736AA-D34F-4221-9E9B-75C66EDAE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2547937"/>
            <a:ext cx="89820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22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A825B-6654-4F94-BE85-968091BD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0"/>
            <a:ext cx="7886700" cy="787791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http://stats.espncricinfo.com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39D483-AC40-418B-AAE4-5E084486B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9" t="4534" b="5012"/>
          <a:stretch/>
        </p:blipFill>
        <p:spPr>
          <a:xfrm>
            <a:off x="46154" y="886265"/>
            <a:ext cx="9038740" cy="579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96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975A1-E3FE-4260-8DB1-CD7D0C5BA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256"/>
            <a:ext cx="7886700" cy="924280"/>
          </a:xfrm>
        </p:spPr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Cricket Questions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301ED-8E68-4250-9B9E-ECB9CC6C5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5077"/>
            <a:ext cx="7886700" cy="54723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- Who are the rising stars?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Does the venue matters for winning?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What is the trajectory of player’s performances as they mature and age?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- To what extent does batting performance correlate with the position played?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Do left-handed people have shorter lifespans than right-handers?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484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0014"/>
            <a:ext cx="7886700" cy="5714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Who is Data Scientist?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938" y="811212"/>
            <a:ext cx="5596149" cy="5930963"/>
          </a:xfrm>
        </p:spPr>
      </p:pic>
    </p:spTree>
    <p:extLst>
      <p:ext uri="{BB962C8B-B14F-4D97-AF65-F5344CB8AC3E}">
        <p14:creationId xmlns:p14="http://schemas.microsoft.com/office/powerpoint/2010/main" val="999451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0014"/>
            <a:ext cx="7886700" cy="5714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Who is Data Scientist?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671512"/>
            <a:ext cx="8472488" cy="6164677"/>
          </a:xfrm>
        </p:spPr>
      </p:pic>
    </p:spTree>
    <p:extLst>
      <p:ext uri="{BB962C8B-B14F-4D97-AF65-F5344CB8AC3E}">
        <p14:creationId xmlns:p14="http://schemas.microsoft.com/office/powerpoint/2010/main" val="1797856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0014"/>
            <a:ext cx="7886700" cy="5714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#</a:t>
            </a:r>
            <a:r>
              <a:rPr lang="en-US" dirty="0" err="1">
                <a:solidFill>
                  <a:srgbClr val="0070C0"/>
                </a:solidFill>
              </a:rPr>
              <a:t>NateSilverFacts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8" y="871538"/>
            <a:ext cx="9159878" cy="5819828"/>
          </a:xfrm>
        </p:spPr>
      </p:pic>
    </p:spTree>
    <p:extLst>
      <p:ext uri="{BB962C8B-B14F-4D97-AF65-F5344CB8AC3E}">
        <p14:creationId xmlns:p14="http://schemas.microsoft.com/office/powerpoint/2010/main" val="1293078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17587"/>
            <a:ext cx="6858000" cy="480956"/>
          </a:xfrm>
        </p:spPr>
        <p:txBody>
          <a:bodyPr>
            <a:noAutofit/>
          </a:bodyPr>
          <a:lstStyle/>
          <a:p>
            <a:r>
              <a:rPr lang="en-US" sz="4000" dirty="0"/>
              <a:t>What is Data Science and Who is Data Scientist?</a:t>
            </a:r>
          </a:p>
        </p:txBody>
      </p:sp>
    </p:spTree>
    <p:extLst>
      <p:ext uri="{BB962C8B-B14F-4D97-AF65-F5344CB8AC3E}">
        <p14:creationId xmlns:p14="http://schemas.microsoft.com/office/powerpoint/2010/main" val="164351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7154"/>
            <a:ext cx="7886700" cy="5714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#</a:t>
            </a:r>
            <a:r>
              <a:rPr lang="en-US" dirty="0" err="1">
                <a:solidFill>
                  <a:srgbClr val="0070C0"/>
                </a:solidFill>
              </a:rPr>
              <a:t>NateSilverFacts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46"/>
            <a:ext cx="9144000" cy="634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42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1003093"/>
            <a:ext cx="7772400" cy="2932802"/>
          </a:xfrm>
        </p:spPr>
        <p:txBody>
          <a:bodyPr>
            <a:normAutofit fontScale="90000"/>
          </a:bodyPr>
          <a:lstStyle/>
          <a:p>
            <a:pPr algn="r"/>
            <a:r>
              <a:rPr lang="en-US" sz="4900" dirty="0"/>
              <a:t>Data Scientist is the s***</a:t>
            </a:r>
            <a:r>
              <a:rPr lang="en-US" sz="4900" dirty="0" err="1"/>
              <a:t>est</a:t>
            </a:r>
            <a:r>
              <a:rPr lang="en-US" sz="4900" dirty="0"/>
              <a:t> job </a:t>
            </a:r>
            <a:br>
              <a:rPr lang="en-US" sz="4900" dirty="0"/>
            </a:br>
            <a:r>
              <a:rPr lang="en-US" sz="4900" dirty="0"/>
              <a:t>of 21</a:t>
            </a:r>
            <a:r>
              <a:rPr lang="en-US" sz="4900" baseline="30000" dirty="0"/>
              <a:t>st</a:t>
            </a:r>
            <a:r>
              <a:rPr lang="en-US" sz="4900" dirty="0"/>
              <a:t> century </a:t>
            </a:r>
            <a:br>
              <a:rPr lang="en-US" dirty="0"/>
            </a:br>
            <a:r>
              <a:rPr lang="en-US" sz="2200" dirty="0"/>
              <a:t>(c) Harvard Business Review</a:t>
            </a:r>
            <a:r>
              <a:rPr lang="en-US" dirty="0"/>
              <a:t> </a:t>
            </a:r>
            <a:br>
              <a:rPr lang="en-US" dirty="0"/>
            </a:br>
            <a:endParaRPr lang="en-US" dirty="0"/>
          </a:p>
        </p:txBody>
      </p:sp>
      <p:pic>
        <p:nvPicPr>
          <p:cNvPr id="18434" name="Picture 2" descr="http://www.ragefacecomics.com/faces/large/fuck-yeah-fuck-yeah-clean-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83" y="2613646"/>
            <a:ext cx="4433517" cy="424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7314" y="4134678"/>
            <a:ext cx="2862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Oh, Really?</a:t>
            </a:r>
          </a:p>
        </p:txBody>
      </p:sp>
    </p:spTree>
    <p:extLst>
      <p:ext uri="{BB962C8B-B14F-4D97-AF65-F5344CB8AC3E}">
        <p14:creationId xmlns:p14="http://schemas.microsoft.com/office/powerpoint/2010/main" val="18030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4F079E-D4E5-42FF-A5F9-D476E83CB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5105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Transaction Databases </a:t>
            </a:r>
            <a:r>
              <a:rPr lang="en-US" dirty="0">
                <a:sym typeface="Wingdings" panose="05000000000000000000" pitchFamily="2" charset="2"/>
              </a:rPr>
              <a:t> Recommender systems (</a:t>
            </a:r>
            <a:r>
              <a:rPr lang="en-US" dirty="0" err="1">
                <a:sym typeface="Wingdings" panose="05000000000000000000" pitchFamily="2" charset="2"/>
              </a:rPr>
              <a:t>NetFlix</a:t>
            </a:r>
            <a:r>
              <a:rPr lang="en-US" dirty="0">
                <a:sym typeface="Wingdings" panose="05000000000000000000" pitchFamily="2" charset="2"/>
              </a:rPr>
              <a:t>), Fraud Detection (Security and Privacy)</a:t>
            </a:r>
            <a:endParaRPr lang="en-US" dirty="0"/>
          </a:p>
          <a:p>
            <a:endParaRPr lang="en-US" dirty="0"/>
          </a:p>
          <a:p>
            <a:r>
              <a:rPr lang="en-US" dirty="0"/>
              <a:t>Wireless Sensor Data </a:t>
            </a:r>
            <a:r>
              <a:rPr lang="en-US" dirty="0">
                <a:sym typeface="Wingdings" panose="05000000000000000000" pitchFamily="2" charset="2"/>
              </a:rPr>
              <a:t> Smart Home, Real-time Monitoring, Internet of Things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Text Data, Social Media Data </a:t>
            </a:r>
            <a:r>
              <a:rPr lang="en-US" dirty="0">
                <a:sym typeface="Wingdings" panose="05000000000000000000" pitchFamily="2" charset="2"/>
              </a:rPr>
              <a:t> Product Review and Consumer Satisfaction (Facebook, Twitter, LinkedIn), E-discovery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Software Log Data </a:t>
            </a:r>
            <a:r>
              <a:rPr lang="en-US" dirty="0">
                <a:sym typeface="Wingdings" panose="05000000000000000000" pitchFamily="2" charset="2"/>
              </a:rPr>
              <a:t> Automatic Trouble Shooting (</a:t>
            </a:r>
            <a:r>
              <a:rPr lang="en-US" dirty="0" err="1">
                <a:sym typeface="Wingdings" panose="05000000000000000000" pitchFamily="2" charset="2"/>
              </a:rPr>
              <a:t>Splunk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  <a:p>
            <a:endParaRPr lang="en-US" dirty="0"/>
          </a:p>
          <a:p>
            <a:r>
              <a:rPr lang="en-US" dirty="0"/>
              <a:t>Genotype and Phenotype Data </a:t>
            </a:r>
            <a:r>
              <a:rPr lang="en-US" dirty="0">
                <a:sym typeface="Wingdings" panose="05000000000000000000" pitchFamily="2" charset="2"/>
              </a:rPr>
              <a:t> Epic, 23andme, Patient-Centered Care, Personalized Medicine</a:t>
            </a:r>
            <a:endParaRPr lang="en-US" dirty="0">
              <a:solidFill>
                <a:srgbClr val="FF33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3300"/>
                </a:solidFill>
              </a:rPr>
              <a:t>             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B1C0C9-A488-4C9C-BF06-02EF11ADE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6174545" cy="1143000"/>
          </a:xfrm>
        </p:spPr>
        <p:txBody>
          <a:bodyPr>
            <a:normAutofit/>
          </a:bodyPr>
          <a:lstStyle/>
          <a:p>
            <a:r>
              <a:rPr lang="en-US" dirty="0"/>
              <a:t>Data Science Applications</a:t>
            </a:r>
          </a:p>
        </p:txBody>
      </p:sp>
    </p:spTree>
    <p:extLst>
      <p:ext uri="{BB962C8B-B14F-4D97-AF65-F5344CB8AC3E}">
        <p14:creationId xmlns:p14="http://schemas.microsoft.com/office/powerpoint/2010/main" val="35125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259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9336"/>
            <a:ext cx="9144000" cy="327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27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70"/>
          <a:stretch/>
        </p:blipFill>
        <p:spPr>
          <a:xfrm>
            <a:off x="59634" y="3271460"/>
            <a:ext cx="9064487" cy="32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1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61" b="2493"/>
          <a:stretch/>
        </p:blipFill>
        <p:spPr>
          <a:xfrm>
            <a:off x="0" y="1"/>
            <a:ext cx="9074426" cy="3250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250097"/>
            <a:ext cx="9144000" cy="330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6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313" y="1000126"/>
            <a:ext cx="817244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“By 2018, the US could face a shortage of up to 190,000 workers with analytical skills”</a:t>
            </a:r>
          </a:p>
          <a:p>
            <a:pPr algn="r"/>
            <a:endParaRPr lang="en-US" sz="3200" dirty="0"/>
          </a:p>
          <a:p>
            <a:pPr algn="r"/>
            <a:r>
              <a:rPr lang="en-US" sz="3200" dirty="0"/>
              <a:t> McKinsey Global Institute</a:t>
            </a:r>
          </a:p>
        </p:txBody>
      </p:sp>
      <p:sp>
        <p:nvSpPr>
          <p:cNvPr id="5" name="Rectangle 4"/>
          <p:cNvSpPr/>
          <p:nvPr/>
        </p:nvSpPr>
        <p:spPr>
          <a:xfrm>
            <a:off x="214313" y="4129088"/>
            <a:ext cx="817244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“The s*** job in the next 10 years will be </a:t>
            </a:r>
            <a:r>
              <a:rPr lang="en-US" sz="3200" strike="sngStrike" dirty="0"/>
              <a:t>statisticians</a:t>
            </a:r>
            <a:r>
              <a:rPr lang="en-US" sz="3200" dirty="0"/>
              <a:t>.” </a:t>
            </a:r>
            <a:r>
              <a:rPr lang="en-US" sz="3200" dirty="0">
                <a:solidFill>
                  <a:srgbClr val="FF0000"/>
                </a:solidFill>
              </a:rPr>
              <a:t>Data Scientists</a:t>
            </a:r>
          </a:p>
          <a:p>
            <a:pPr algn="r"/>
            <a:endParaRPr lang="en-US" sz="3200" dirty="0"/>
          </a:p>
          <a:p>
            <a:pPr algn="r"/>
            <a:r>
              <a:rPr lang="en-US" sz="3200" dirty="0"/>
              <a:t>Hal Varian, Prof. Emeritus UC </a:t>
            </a:r>
          </a:p>
          <a:p>
            <a:pPr algn="r"/>
            <a:r>
              <a:rPr lang="en-US" sz="3200" dirty="0"/>
              <a:t>Berkeley Chief Economist, Google</a:t>
            </a:r>
          </a:p>
        </p:txBody>
      </p:sp>
    </p:spTree>
    <p:extLst>
      <p:ext uri="{BB962C8B-B14F-4D97-AF65-F5344CB8AC3E}">
        <p14:creationId xmlns:p14="http://schemas.microsoft.com/office/powerpoint/2010/main" val="1826571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Data Dilemma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vs. Value</a:t>
            </a:r>
          </a:p>
          <a:p>
            <a:pPr lvl="1"/>
            <a:r>
              <a:rPr lang="en-US" dirty="0"/>
              <a:t>How much Value can I extract from the data?</a:t>
            </a:r>
          </a:p>
          <a:p>
            <a:pPr lvl="1"/>
            <a:r>
              <a:rPr lang="en-US" dirty="0"/>
              <a:t>How much it will cost to me to store that data?</a:t>
            </a:r>
          </a:p>
          <a:p>
            <a:r>
              <a:rPr lang="en-US" dirty="0"/>
              <a:t>Big Data</a:t>
            </a:r>
          </a:p>
          <a:p>
            <a:pPr lvl="1"/>
            <a:r>
              <a:rPr lang="en-US" dirty="0"/>
              <a:t>No individual record is particularly valuable</a:t>
            </a:r>
          </a:p>
          <a:p>
            <a:pPr lvl="1"/>
            <a:r>
              <a:rPr lang="en-US" dirty="0"/>
              <a:t>Having every record is incredibly valuable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88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Data Science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Should have a goal (aka Problem)</a:t>
            </a:r>
          </a:p>
          <a:p>
            <a:pPr lvl="1"/>
            <a:r>
              <a:rPr lang="en-US" dirty="0"/>
              <a:t>How many customers will buy this car next month?</a:t>
            </a:r>
          </a:p>
          <a:p>
            <a:pPr lvl="1"/>
            <a:r>
              <a:rPr lang="en-US" dirty="0"/>
              <a:t>Which capacity should I reserve for my database growth? (well, I’ve just discovered that my everyday job become a Data Science problem)</a:t>
            </a:r>
          </a:p>
          <a:p>
            <a:pPr lvl="1"/>
            <a:r>
              <a:rPr lang="en-US" dirty="0"/>
              <a:t>In which city should I open the office?</a:t>
            </a:r>
          </a:p>
          <a:p>
            <a:r>
              <a:rPr lang="en-US" dirty="0"/>
              <a:t>Result</a:t>
            </a:r>
          </a:p>
          <a:p>
            <a:pPr lvl="1"/>
            <a:r>
              <a:rPr lang="en-US" dirty="0"/>
              <a:t>Prototype of a working algorithm</a:t>
            </a:r>
          </a:p>
          <a:p>
            <a:pPr lvl="1"/>
            <a:r>
              <a:rPr lang="en-US" dirty="0"/>
              <a:t>Deploy prediction model to use on a daily basis</a:t>
            </a:r>
          </a:p>
          <a:p>
            <a:pPr lvl="1"/>
            <a:r>
              <a:rPr lang="en-US" dirty="0"/>
              <a:t>Visualize trends</a:t>
            </a:r>
          </a:p>
          <a:p>
            <a:pPr lvl="1"/>
            <a:r>
              <a:rPr lang="en-US" dirty="0"/>
              <a:t>Find hidden correlations between parameters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66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862" y="85798"/>
            <a:ext cx="6543675" cy="4492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Data Science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00186" y="6296025"/>
            <a:ext cx="5915025" cy="561975"/>
          </a:xfrm>
          <a:solidFill>
            <a:schemeClr val="bg1"/>
          </a:solidFill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70C0"/>
                </a:solidFill>
                <a:hlinkClick r:id="rId2"/>
              </a:rPr>
              <a:t>http://</a:t>
            </a:r>
            <a:r>
              <a:rPr lang="en-US" dirty="0" err="1">
                <a:solidFill>
                  <a:srgbClr val="0070C0"/>
                </a:solidFill>
                <a:hlinkClick r:id="rId2"/>
              </a:rPr>
              <a:t>benschmidt.org</a:t>
            </a:r>
            <a:r>
              <a:rPr lang="en-US" dirty="0">
                <a:solidFill>
                  <a:srgbClr val="0070C0"/>
                </a:solidFill>
                <a:hlinkClick r:id="rId2"/>
              </a:rPr>
              <a:t>/</a:t>
            </a:r>
            <a:r>
              <a:rPr lang="en-US" dirty="0" err="1">
                <a:solidFill>
                  <a:srgbClr val="0070C0"/>
                </a:solidFill>
                <a:hlinkClick r:id="rId2"/>
              </a:rPr>
              <a:t>profGender</a:t>
            </a:r>
            <a:r>
              <a:rPr lang="en-US" dirty="0">
                <a:solidFill>
                  <a:srgbClr val="0070C0"/>
                </a:solidFill>
                <a:hlinkClick r:id="rId2"/>
              </a:rPr>
              <a:t>/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060"/>
            <a:ext cx="8986838" cy="576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57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Some possible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897188"/>
            <a:ext cx="7886700" cy="1717675"/>
          </a:xfrm>
        </p:spPr>
        <p:txBody>
          <a:bodyPr/>
          <a:lstStyle/>
          <a:p>
            <a:pPr algn="ctr"/>
            <a:r>
              <a:rPr lang="en-US" dirty="0"/>
              <a:t>Data science is the application of </a:t>
            </a:r>
            <a:r>
              <a:rPr lang="en-US" b="1" dirty="0"/>
              <a:t>computational</a:t>
            </a:r>
            <a:r>
              <a:rPr lang="en-US" dirty="0"/>
              <a:t> and </a:t>
            </a:r>
            <a:r>
              <a:rPr lang="en-US" b="1" dirty="0"/>
              <a:t>statistical</a:t>
            </a:r>
            <a:r>
              <a:rPr lang="en-US" dirty="0"/>
              <a:t> techniques to address or gain insight into some problem in the </a:t>
            </a:r>
            <a:r>
              <a:rPr lang="en-US" b="1" dirty="0"/>
              <a:t>real world</a:t>
            </a:r>
          </a:p>
        </p:txBody>
      </p:sp>
    </p:spTree>
    <p:extLst>
      <p:ext uri="{BB962C8B-B14F-4D97-AF65-F5344CB8AC3E}">
        <p14:creationId xmlns:p14="http://schemas.microsoft.com/office/powerpoint/2010/main" val="75541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74" y="471560"/>
            <a:ext cx="6543675" cy="4492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Obligatory quote</a:t>
            </a:r>
          </a:p>
        </p:txBody>
      </p:sp>
      <p:sp>
        <p:nvSpPr>
          <p:cNvPr id="3" name="Rectangle 2"/>
          <p:cNvSpPr/>
          <p:nvPr/>
        </p:nvSpPr>
        <p:spPr>
          <a:xfrm>
            <a:off x="700088" y="2624435"/>
            <a:ext cx="82438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greatest value of a picture is when it forces us to notice what we never expected to see. </a:t>
            </a:r>
          </a:p>
          <a:p>
            <a:pPr algn="r"/>
            <a:r>
              <a:rPr lang="en-US" sz="3200" dirty="0"/>
              <a:t>-John Tukey</a:t>
            </a:r>
          </a:p>
        </p:txBody>
      </p:sp>
    </p:spTree>
    <p:extLst>
      <p:ext uri="{BB962C8B-B14F-4D97-AF65-F5344CB8AC3E}">
        <p14:creationId xmlns:p14="http://schemas.microsoft.com/office/powerpoint/2010/main" val="710613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862" y="85798"/>
            <a:ext cx="6543675" cy="4492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FiveThirtyEight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4364" y="6296025"/>
            <a:ext cx="7715250" cy="561975"/>
          </a:xfrm>
          <a:solidFill>
            <a:schemeClr val="bg1"/>
          </a:solidFill>
        </p:spPr>
        <p:txBody>
          <a:bodyPr>
            <a:normAutofit fontScale="85000"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70C0"/>
                </a:solidFill>
                <a:hlinkClick r:id="rId2"/>
              </a:rPr>
              <a:t>https://</a:t>
            </a:r>
            <a:r>
              <a:rPr lang="en-US" dirty="0" err="1">
                <a:solidFill>
                  <a:srgbClr val="0070C0"/>
                </a:solidFill>
                <a:hlinkClick r:id="rId2"/>
              </a:rPr>
              <a:t>projects.fivethirtyeight.com</a:t>
            </a:r>
            <a:r>
              <a:rPr lang="en-US" dirty="0">
                <a:solidFill>
                  <a:srgbClr val="0070C0"/>
                </a:solidFill>
                <a:hlinkClick r:id="rId2"/>
              </a:rPr>
              <a:t>/2016-election-forecast/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535060"/>
            <a:ext cx="8615363" cy="563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95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2876"/>
            <a:ext cx="7886700" cy="116205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Challenge!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2" y="5811837"/>
            <a:ext cx="7886700" cy="1474788"/>
          </a:xfrm>
        </p:spPr>
        <p:txBody>
          <a:bodyPr>
            <a:normAutofit/>
          </a:bodyPr>
          <a:lstStyle/>
          <a:p>
            <a:pPr marL="0" lvl="1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hlinkClick r:id="rId2"/>
              </a:rPr>
              <a:t>https://www.kaggle.com/competitions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5D16A-590C-4F4C-BC12-3485AB4FD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7153"/>
            <a:ext cx="9144000" cy="418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406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158163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Learning objectives of this course?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457325"/>
            <a:ext cx="8386763" cy="5214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After taking this course, you should…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… understand the full data science pipeline, and be familiar with programming tools to accomplish the different portions </a:t>
            </a:r>
          </a:p>
          <a:p>
            <a:r>
              <a:rPr lang="en-US" dirty="0"/>
              <a:t>... be able to collect data from unstructured sources and store it using appropriate structure such as relational databases, graphs, matrices, etc.</a:t>
            </a:r>
          </a:p>
          <a:p>
            <a:r>
              <a:rPr lang="en-US" dirty="0"/>
              <a:t> ... know to explore and visualize your data </a:t>
            </a:r>
          </a:p>
          <a:p>
            <a:r>
              <a:rPr lang="en-US" dirty="0"/>
              <a:t>... be able to analyze your data rigorously using a variety of statistical and machine learning approaches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2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-100012"/>
            <a:ext cx="8158163" cy="1042987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Topics covered (subject to change)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942975"/>
            <a:ext cx="8386763" cy="5729288"/>
          </a:xfrm>
        </p:spPr>
        <p:txBody>
          <a:bodyPr>
            <a:normAutofit/>
          </a:bodyPr>
          <a:lstStyle/>
          <a:p>
            <a:r>
              <a:rPr lang="en-US" b="1" dirty="0"/>
              <a:t>Data collection and management: </a:t>
            </a:r>
            <a:r>
              <a:rPr lang="en-US" dirty="0"/>
              <a:t>relational data, matrices and vectors, graphs and networks, free text processing, geographical data </a:t>
            </a:r>
          </a:p>
          <a:p>
            <a:endParaRPr lang="en-US" dirty="0"/>
          </a:p>
          <a:p>
            <a:r>
              <a:rPr lang="en-US" b="1" dirty="0"/>
              <a:t>Statistical modeling and machine learning: </a:t>
            </a:r>
            <a:r>
              <a:rPr lang="en-US" dirty="0"/>
              <a:t>linear and nonlinear classification and regression, regularization, data cleaning, hypothesis testing, kernel methods and SVMs, boosting, clustering, dimensionality reduction, recommender systems, deep learning, probabilistic models, scalable ML </a:t>
            </a:r>
          </a:p>
          <a:p>
            <a:endParaRPr lang="en-US" dirty="0"/>
          </a:p>
          <a:p>
            <a:r>
              <a:rPr lang="en-US" b="1" dirty="0"/>
              <a:t>Visualization: </a:t>
            </a:r>
            <a:r>
              <a:rPr lang="en-US" dirty="0"/>
              <a:t>basic visualization and data exploration, data presentation and interactivity</a:t>
            </a:r>
          </a:p>
        </p:txBody>
      </p:sp>
    </p:spTree>
    <p:extLst>
      <p:ext uri="{BB962C8B-B14F-4D97-AF65-F5344CB8AC3E}">
        <p14:creationId xmlns:p14="http://schemas.microsoft.com/office/powerpoint/2010/main" val="6969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-100012"/>
            <a:ext cx="8158163" cy="1042987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Course Facets (subject to change)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942975"/>
            <a:ext cx="8386763" cy="5729288"/>
          </a:xfrm>
        </p:spPr>
        <p:txBody>
          <a:bodyPr>
            <a:normAutofit/>
          </a:bodyPr>
          <a:lstStyle/>
          <a:p>
            <a:r>
              <a:rPr lang="en-US" dirty="0"/>
              <a:t>data munging/scraping/sampling/cleaning in order to get an informative, manageable data set; •</a:t>
            </a:r>
          </a:p>
          <a:p>
            <a:r>
              <a:rPr lang="en-US" dirty="0"/>
              <a:t>data storage and management in order to be able to access data - especially big data - quickly and reliably during subsequent analysis; </a:t>
            </a:r>
          </a:p>
          <a:p>
            <a:r>
              <a:rPr lang="en-US" dirty="0"/>
              <a:t> exploratory data analysis to generate hypotheses and intuition about the data; </a:t>
            </a:r>
          </a:p>
          <a:p>
            <a:r>
              <a:rPr lang="en-US" dirty="0"/>
              <a:t>prediction based on statistical tools such as regression, classification, and clustering; and </a:t>
            </a:r>
          </a:p>
          <a:p>
            <a:r>
              <a:rPr lang="en-US" dirty="0"/>
              <a:t> communication of results through visualization, stories, and interpretable summaries.</a:t>
            </a:r>
          </a:p>
        </p:txBody>
      </p:sp>
    </p:spTree>
    <p:extLst>
      <p:ext uri="{BB962C8B-B14F-4D97-AF65-F5344CB8AC3E}">
        <p14:creationId xmlns:p14="http://schemas.microsoft.com/office/powerpoint/2010/main" val="172642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-100011"/>
            <a:ext cx="8158163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Class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9" y="585788"/>
            <a:ext cx="8829674" cy="62722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A major component of the class: </a:t>
            </a:r>
            <a:r>
              <a:rPr lang="en-US" dirty="0"/>
              <a:t>goal is to take a real-world domain that you are interested in, and apply data science methodologies to gain insight into the domain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Work to be done in groups </a:t>
            </a:r>
            <a:r>
              <a:rPr lang="en-US"/>
              <a:t>of </a:t>
            </a:r>
            <a:r>
              <a:rPr lang="en-US" dirty="0">
                <a:solidFill>
                  <a:srgbClr val="0070C0"/>
                </a:solidFill>
              </a:rPr>
              <a:t>3</a:t>
            </a:r>
            <a:r>
              <a:rPr lang="en-US"/>
              <a:t> </a:t>
            </a:r>
            <a:r>
              <a:rPr lang="en-US" dirty="0"/>
              <a:t>students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Final report will be a covering the analysis of your data, including code and visual results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Presentation can be asked (in lieu of final)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 projects must be focused on some real data problem (ideally one that you collect yourself), not an already-curated data set</a:t>
            </a:r>
          </a:p>
        </p:txBody>
      </p:sp>
    </p:spTree>
    <p:extLst>
      <p:ext uri="{BB962C8B-B14F-4D97-AF65-F5344CB8AC3E}">
        <p14:creationId xmlns:p14="http://schemas.microsoft.com/office/powerpoint/2010/main" val="6729347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University</a:t>
            </a:r>
          </a:p>
          <a:p>
            <a:r>
              <a:rPr lang="en-US" dirty="0"/>
              <a:t>Online Resources</a:t>
            </a:r>
          </a:p>
          <a:p>
            <a:pPr lvl="1"/>
            <a:r>
              <a:rPr lang="en-US" dirty="0"/>
              <a:t>Coursera</a:t>
            </a:r>
          </a:p>
          <a:p>
            <a:pPr lvl="1"/>
            <a:r>
              <a:rPr lang="en-US" dirty="0" err="1"/>
              <a:t>Edx</a:t>
            </a:r>
            <a:endParaRPr lang="en-US" dirty="0"/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Books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94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-100012"/>
            <a:ext cx="8158163" cy="1042987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Student well-being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942975"/>
            <a:ext cx="8386763" cy="5729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Courses like this one are stressful environments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my experience, most academic integrity violations are the product of these environments and decisions made out of desperation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Please don’t let it get to this point (or potentially much worse)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Don’t sacrifice quality of life for this course: still make time to sleep, eat well, exercise</a:t>
            </a:r>
          </a:p>
        </p:txBody>
      </p:sp>
    </p:spTree>
    <p:extLst>
      <p:ext uri="{BB962C8B-B14F-4D97-AF65-F5344CB8AC3E}">
        <p14:creationId xmlns:p14="http://schemas.microsoft.com/office/powerpoint/2010/main" val="134239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regmedia.co.uk/2015/06/16/data_scientist_image_via_shutterstock.jpg?x=1200&amp;y=7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0367" y="185737"/>
            <a:ext cx="103647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114426" y="536577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FF71"/>
                </a:solidFill>
              </a:rPr>
              <a:t>Let’s do some Data Science</a:t>
            </a:r>
            <a:endParaRPr lang="ru-RU" dirty="0">
              <a:solidFill>
                <a:srgbClr val="00F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905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Some possible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2897188"/>
            <a:ext cx="8972550" cy="300355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Data science = statistics + data processing </a:t>
            </a:r>
          </a:p>
          <a:p>
            <a:pPr marL="0" indent="0" algn="ctr">
              <a:buNone/>
            </a:pPr>
            <a:r>
              <a:rPr lang="en-US" dirty="0"/>
              <a:t>+ machine learning + scientific inquiry </a:t>
            </a:r>
          </a:p>
          <a:p>
            <a:pPr marL="0" indent="0" algn="ctr">
              <a:buNone/>
            </a:pPr>
            <a:r>
              <a:rPr lang="en-US" dirty="0"/>
              <a:t>+ visualization + business analytics </a:t>
            </a:r>
          </a:p>
          <a:p>
            <a:pPr marL="0" indent="0" algn="ctr">
              <a:buNone/>
            </a:pPr>
            <a:r>
              <a:rPr lang="en-US" dirty="0"/>
              <a:t>+ big data + …</a:t>
            </a:r>
          </a:p>
        </p:txBody>
      </p:sp>
    </p:spTree>
    <p:extLst>
      <p:ext uri="{BB962C8B-B14F-4D97-AF65-F5344CB8AC3E}">
        <p14:creationId xmlns:p14="http://schemas.microsoft.com/office/powerpoint/2010/main" val="33475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  <a:endParaRPr lang="ru-RU" dirty="0"/>
          </a:p>
        </p:txBody>
      </p:sp>
      <p:sp>
        <p:nvSpPr>
          <p:cNvPr id="5" name="Content Placeholder 18"/>
          <p:cNvSpPr txBox="1">
            <a:spLocks/>
          </p:cNvSpPr>
          <p:nvPr/>
        </p:nvSpPr>
        <p:spPr>
          <a:xfrm>
            <a:off x="628650" y="1860363"/>
            <a:ext cx="7886700" cy="45596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What is Data Science?</a:t>
            </a:r>
          </a:p>
          <a:p>
            <a:r>
              <a:rPr lang="en-US" sz="3200" dirty="0"/>
              <a:t>Who is Data Scientist?</a:t>
            </a:r>
          </a:p>
          <a:p>
            <a:r>
              <a:rPr lang="en-US" sz="3200" dirty="0"/>
              <a:t>Discover info about Data Science using Data Science</a:t>
            </a:r>
          </a:p>
        </p:txBody>
      </p:sp>
    </p:spTree>
    <p:extLst>
      <p:ext uri="{BB962C8B-B14F-4D97-AF65-F5344CB8AC3E}">
        <p14:creationId xmlns:p14="http://schemas.microsoft.com/office/powerpoint/2010/main" val="310358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  <a:endParaRPr lang="ru-RU" dirty="0"/>
          </a:p>
        </p:txBody>
      </p:sp>
      <p:sp>
        <p:nvSpPr>
          <p:cNvPr id="5" name="Content Placeholder 18"/>
          <p:cNvSpPr txBox="1">
            <a:spLocks/>
          </p:cNvSpPr>
          <p:nvPr/>
        </p:nvSpPr>
        <p:spPr>
          <a:xfrm>
            <a:off x="628650" y="1860363"/>
            <a:ext cx="7886700" cy="471369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  <a:hlinkClick r:id="rId3"/>
              </a:rPr>
              <a:t>https://www.anaconda.com/download/</a:t>
            </a:r>
            <a:endParaRPr lang="en-US" sz="2400" dirty="0">
              <a:solidFill>
                <a:srgbClr val="FF0000"/>
              </a:solidFill>
              <a:hlinkClick r:id="rId4"/>
            </a:endParaRPr>
          </a:p>
          <a:p>
            <a:r>
              <a:rPr lang="en-US" sz="2400" dirty="0">
                <a:hlinkClick r:id="rId4"/>
              </a:rPr>
              <a:t>The Fourth Paradigm</a:t>
            </a:r>
          </a:p>
          <a:p>
            <a:r>
              <a:rPr lang="en-US" sz="2400" dirty="0">
                <a:hlinkClick r:id="rId4"/>
              </a:rPr>
              <a:t>Cloudera: Training A New Generation Of Data Scientists</a:t>
            </a:r>
            <a:endParaRPr lang="en-US" sz="2400" dirty="0"/>
          </a:p>
          <a:p>
            <a:r>
              <a:rPr lang="en-US" sz="2400" dirty="0">
                <a:hlinkClick r:id="rId5"/>
              </a:rPr>
              <a:t>The Future of Data Science - Data Science @ Stanford</a:t>
            </a:r>
            <a:endParaRPr lang="en-US" sz="2400" dirty="0"/>
          </a:p>
          <a:p>
            <a:r>
              <a:rPr lang="en-US" sz="2400" dirty="0">
                <a:hlinkClick r:id="rId6"/>
              </a:rPr>
              <a:t>Coursera: Data Manipulation at Scale</a:t>
            </a:r>
            <a:endParaRPr lang="en-US" sz="2400" dirty="0"/>
          </a:p>
          <a:p>
            <a:r>
              <a:rPr lang="en-US" sz="2400" dirty="0">
                <a:hlinkClick r:id="rId7"/>
              </a:rPr>
              <a:t>Coursera: Machine Learning</a:t>
            </a:r>
            <a:endParaRPr lang="en-US" sz="2400" dirty="0"/>
          </a:p>
          <a:p>
            <a:r>
              <a:rPr lang="en-US" sz="2400" dirty="0">
                <a:hlinkClick r:id="rId8"/>
              </a:rPr>
              <a:t>Understanding Data Science and Why It’s So Important</a:t>
            </a:r>
            <a:endParaRPr lang="en-US" sz="2400" dirty="0"/>
          </a:p>
          <a:p>
            <a:r>
              <a:rPr lang="en-US" sz="2400" dirty="0">
                <a:hlinkClick r:id="rId9"/>
              </a:rPr>
              <a:t>Data Scientist: The S***est Job of the 21st Century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51377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116181"/>
            <a:ext cx="8243888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Email: </a:t>
            </a:r>
            <a:r>
              <a:rPr lang="en-US" sz="2400" dirty="0" err="1">
                <a:solidFill>
                  <a:schemeClr val="accent1"/>
                </a:solidFill>
              </a:rPr>
              <a:t>haseeb_ad@hotmail.com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b="1" dirty="0" err="1"/>
              <a:t>Researchgate</a:t>
            </a:r>
            <a:r>
              <a:rPr lang="en-US" sz="2400" b="1" dirty="0"/>
              <a:t>: </a:t>
            </a:r>
            <a:r>
              <a:rPr lang="en-US" dirty="0">
                <a:hlinkClick r:id="rId3"/>
              </a:rPr>
              <a:t>https://www.researchgate.net/profile/Haseeb_Ahmad3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543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www.datascienceassn.org/sites/default/files/users/user30/Data%20Science%20Venn%20Diagram%20by%20Shelly%20Palmer%2020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257300"/>
            <a:ext cx="5715000" cy="529935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accent1"/>
                </a:solidFill>
              </a:rPr>
              <a:t>Some possible definitions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73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610139" y="3373438"/>
            <a:ext cx="6858000" cy="1655762"/>
          </a:xfrm>
        </p:spPr>
        <p:txBody>
          <a:bodyPr/>
          <a:lstStyle/>
          <a:p>
            <a:pPr algn="r"/>
            <a:r>
              <a:rPr lang="en-US" dirty="0"/>
              <a:t>(c) </a:t>
            </a:r>
            <a:r>
              <a:rPr lang="en-US" i="1" dirty="0"/>
              <a:t>Hector Garcia-Molina. </a:t>
            </a:r>
          </a:p>
          <a:p>
            <a:pPr algn="r"/>
            <a:r>
              <a:rPr lang="en-US" i="1" dirty="0"/>
              <a:t>Professor in the Departments of Computer Science and Electrical Engineering at Stanford University</a:t>
            </a:r>
            <a:endParaRPr lang="ru-RU" i="1" dirty="0"/>
          </a:p>
        </p:txBody>
      </p:sp>
      <p:sp>
        <p:nvSpPr>
          <p:cNvPr id="3" name="Rectangle 2"/>
          <p:cNvSpPr/>
          <p:nvPr/>
        </p:nvSpPr>
        <p:spPr>
          <a:xfrm>
            <a:off x="805069" y="1426770"/>
            <a:ext cx="79413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Data Science is a new term. But in the same sense as Columbus discovered NEW continent 1000 years ago</a:t>
            </a:r>
          </a:p>
        </p:txBody>
      </p:sp>
    </p:spTree>
    <p:extLst>
      <p:ext uri="{BB962C8B-B14F-4D97-AF65-F5344CB8AC3E}">
        <p14:creationId xmlns:p14="http://schemas.microsoft.com/office/powerpoint/2010/main" val="3142351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Fourth Paradigm of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392347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Thousands of years</a:t>
            </a:r>
          </a:p>
          <a:p>
            <a:pPr lvl="1"/>
            <a:r>
              <a:rPr lang="en-US" dirty="0"/>
              <a:t>Empirical</a:t>
            </a:r>
          </a:p>
          <a:p>
            <a:r>
              <a:rPr lang="en-US" dirty="0"/>
              <a:t>Few hundreds of years</a:t>
            </a:r>
          </a:p>
          <a:p>
            <a:pPr lvl="1"/>
            <a:r>
              <a:rPr lang="en-US" dirty="0"/>
              <a:t>Theoretical</a:t>
            </a:r>
          </a:p>
          <a:p>
            <a:r>
              <a:rPr lang="en-US" dirty="0"/>
              <a:t>Last fifty years</a:t>
            </a:r>
          </a:p>
          <a:p>
            <a:pPr lvl="1"/>
            <a:r>
              <a:rPr lang="en-US" dirty="0"/>
              <a:t>Computational</a:t>
            </a:r>
          </a:p>
          <a:p>
            <a:pPr lvl="1"/>
            <a:r>
              <a:rPr lang="en-US" dirty="0"/>
              <a:t>“Query the world”</a:t>
            </a:r>
          </a:p>
          <a:p>
            <a:r>
              <a:rPr lang="en-US" dirty="0"/>
              <a:t>Last twenty years</a:t>
            </a:r>
          </a:p>
          <a:p>
            <a:pPr lvl="1"/>
            <a:r>
              <a:rPr lang="en-US" dirty="0" err="1"/>
              <a:t>eScience</a:t>
            </a:r>
            <a:r>
              <a:rPr lang="en-US" dirty="0"/>
              <a:t> (</a:t>
            </a:r>
            <a:r>
              <a:rPr lang="en-US" b="1" dirty="0"/>
              <a:t>Data Science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“Download the world”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873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681Z.hSFUeJClzNtcNnk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qkRaMvST0WgWn6u9fv9s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2KramxOFUi6gTdTwO2yj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YD_U3odMEm6CZY_p_6O_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5fo0RCiZ0ilzDmdgRKL6Q"/>
</p:tagLst>
</file>

<file path=ppt/theme/theme1.xml><?xml version="1.0" encoding="utf-8"?>
<a:theme xmlns:a="http://schemas.openxmlformats.org/drawingml/2006/main" name="MS1444_Windows Azure Template 16x9_r08b">
  <a:themeElements>
    <a:clrScheme name="Custom 14">
      <a:dk1>
        <a:srgbClr val="292929"/>
      </a:dk1>
      <a:lt1>
        <a:srgbClr val="FFFFFF"/>
      </a:lt1>
      <a:dk2>
        <a:srgbClr val="5F5F5F"/>
      </a:dk2>
      <a:lt2>
        <a:srgbClr val="DDDDDD"/>
      </a:lt2>
      <a:accent1>
        <a:srgbClr val="FF8A00"/>
      </a:accent1>
      <a:accent2>
        <a:srgbClr val="00AEEF"/>
      </a:accent2>
      <a:accent3>
        <a:srgbClr val="910091"/>
      </a:accent3>
      <a:accent4>
        <a:srgbClr val="8CC600"/>
      </a:accent4>
      <a:accent5>
        <a:srgbClr val="FF0000"/>
      </a:accent5>
      <a:accent6>
        <a:srgbClr val="0071BC"/>
      </a:accent6>
      <a:hlink>
        <a:srgbClr val="0071BC"/>
      </a:hlink>
      <a:folHlink>
        <a:srgbClr val="00AEEF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90000"/>
          </a:lnSpc>
          <a:spcBef>
            <a:spcPct val="20000"/>
          </a:spcBef>
          <a:buSzPct val="80000"/>
          <a:defRPr dirty="0" smtClean="0">
            <a:solidFill>
              <a:schemeClr val="tx1">
                <a:lumMod val="90000"/>
                <a:lumOff val="10000"/>
                <a:alpha val="99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2051</Words>
  <Application>Microsoft Office PowerPoint</Application>
  <PresentationFormat>On-screen Show (4:3)</PresentationFormat>
  <Paragraphs>329</Paragraphs>
  <Slides>62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Segoe UI</vt:lpstr>
      <vt:lpstr>Segoe UI Light</vt:lpstr>
      <vt:lpstr>MS1444_Windows Azure Template 16x9_r08b</vt:lpstr>
      <vt:lpstr>Office Theme</vt:lpstr>
      <vt:lpstr>1_Office Theme</vt:lpstr>
      <vt:lpstr>think-cell Slide</vt:lpstr>
      <vt:lpstr>Data Science</vt:lpstr>
      <vt:lpstr>About me</vt:lpstr>
      <vt:lpstr>PowerPoint Presentation</vt:lpstr>
      <vt:lpstr>PowerPoint Presentation</vt:lpstr>
      <vt:lpstr>Some possible definitions</vt:lpstr>
      <vt:lpstr>Some possible definitions</vt:lpstr>
      <vt:lpstr>PowerPoint Presentation</vt:lpstr>
      <vt:lpstr>PowerPoint Presentation</vt:lpstr>
      <vt:lpstr>Fourth Paradigm of Science</vt:lpstr>
      <vt:lpstr>20th Century Innovation  </vt:lpstr>
      <vt:lpstr>21st centaury</vt:lpstr>
      <vt:lpstr>Data Science and Others</vt:lpstr>
      <vt:lpstr>What is big data?</vt:lpstr>
      <vt:lpstr>PowerPoint Presentation</vt:lpstr>
      <vt:lpstr>How big is Zetabyte (Zb)?</vt:lpstr>
      <vt:lpstr>Data explosion</vt:lpstr>
      <vt:lpstr>Why Big Data Keeps Getting Bigger </vt:lpstr>
      <vt:lpstr>Data science is not Database!</vt:lpstr>
      <vt:lpstr>Data science is not machine learning!</vt:lpstr>
      <vt:lpstr>Data science is not statistics!</vt:lpstr>
      <vt:lpstr>Data Science benefits from . . .</vt:lpstr>
      <vt:lpstr>Data science is not big data!</vt:lpstr>
      <vt:lpstr>Big Data Science Tasks</vt:lpstr>
      <vt:lpstr>Regular Data Science Tasks</vt:lpstr>
      <vt:lpstr>What Data Science is!</vt:lpstr>
      <vt:lpstr>PowerPoint Presentation</vt:lpstr>
      <vt:lpstr>Human vs. Machine</vt:lpstr>
      <vt:lpstr>PowerPoint Presentation</vt:lpstr>
      <vt:lpstr>PowerPoint Presentation</vt:lpstr>
      <vt:lpstr>Who is Data Scientist?</vt:lpstr>
      <vt:lpstr>Who is Data Scientist?</vt:lpstr>
      <vt:lpstr>What data scientists do?</vt:lpstr>
      <vt:lpstr>Specialist Traditional Data Science Team</vt:lpstr>
      <vt:lpstr>Typical Data Science Project</vt:lpstr>
      <vt:lpstr>http://stats.espncricinfo.com</vt:lpstr>
      <vt:lpstr>Cricket Questions</vt:lpstr>
      <vt:lpstr>Who is Data Scientist?</vt:lpstr>
      <vt:lpstr>Who is Data Scientist?</vt:lpstr>
      <vt:lpstr>#NateSilverFacts?</vt:lpstr>
      <vt:lpstr>#NateSilverFacts?</vt:lpstr>
      <vt:lpstr>Data Scientist is the s***est job  of 21st century  (c) Harvard Business Review  </vt:lpstr>
      <vt:lpstr>Data Science Applications</vt:lpstr>
      <vt:lpstr>PowerPoint Presentation</vt:lpstr>
      <vt:lpstr>PowerPoint Presentation</vt:lpstr>
      <vt:lpstr>PowerPoint Presentation</vt:lpstr>
      <vt:lpstr>PowerPoint Presentation</vt:lpstr>
      <vt:lpstr>Data Dilemma</vt:lpstr>
      <vt:lpstr>Data Science Project</vt:lpstr>
      <vt:lpstr>Data Science Example</vt:lpstr>
      <vt:lpstr>Obligatory quote</vt:lpstr>
      <vt:lpstr>FiveThirtyEight</vt:lpstr>
      <vt:lpstr>Challenge!</vt:lpstr>
      <vt:lpstr>Learning objectives of this course?</vt:lpstr>
      <vt:lpstr>Topics covered (subject to change)</vt:lpstr>
      <vt:lpstr>Course Facets (subject to change)</vt:lpstr>
      <vt:lpstr>Class project</vt:lpstr>
      <vt:lpstr>Where to Learn?</vt:lpstr>
      <vt:lpstr>Student well-being</vt:lpstr>
      <vt:lpstr>Let’s do some Data Science</vt:lpstr>
      <vt:lpstr>Summary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</dc:title>
  <dc:creator>Haseeb Ahmad</dc:creator>
  <cp:lastModifiedBy>Haseeb Ahmad</cp:lastModifiedBy>
  <cp:revision>7</cp:revision>
  <dcterms:created xsi:type="dcterms:W3CDTF">2020-10-08T06:13:29Z</dcterms:created>
  <dcterms:modified xsi:type="dcterms:W3CDTF">2021-10-25T07:56:55Z</dcterms:modified>
</cp:coreProperties>
</file>